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tiff" ContentType="image/tif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75" r:id="rId3"/>
    <p:sldId id="398" r:id="rId4"/>
    <p:sldId id="406" r:id="rId5"/>
    <p:sldId id="408" r:id="rId6"/>
    <p:sldId id="376" r:id="rId7"/>
    <p:sldId id="409" r:id="rId8"/>
    <p:sldId id="410" r:id="rId9"/>
    <p:sldId id="411" r:id="rId10"/>
    <p:sldId id="41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66FF"/>
    <a:srgbClr val="078B43"/>
    <a:srgbClr val="15D570"/>
    <a:srgbClr val="006600"/>
    <a:srgbClr val="2EEA88"/>
    <a:srgbClr val="12B660"/>
    <a:srgbClr val="577220"/>
    <a:srgbClr val="0D9FB3"/>
    <a:srgbClr val="AABC0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0141" autoAdjust="0"/>
  </p:normalViewPr>
  <p:slideViewPr>
    <p:cSldViewPr>
      <p:cViewPr>
        <p:scale>
          <a:sx n="75" d="100"/>
          <a:sy n="75" d="100"/>
        </p:scale>
        <p:origin x="-360" y="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8CDB2-2D6C-4003-9558-3CD506DAF1F9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5FC59-8444-4E31-8B9E-8646A9327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534400" cy="714500"/>
          </a:xfrm>
        </p:spPr>
        <p:txBody>
          <a:bodyPr/>
          <a:lstStyle>
            <a:lvl1pPr algn="l">
              <a:defRPr b="1">
                <a:solidFill>
                  <a:srgbClr val="57722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1"/>
            <a:ext cx="8458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7391400" y="104001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95000"/>
                  </a:schemeClr>
                </a:solidFill>
              </a:rPr>
              <a:t>Web</a:t>
            </a:r>
            <a:r>
              <a:rPr lang="en-US" sz="1200" b="1" baseline="0" dirty="0" smtClean="0">
                <a:solidFill>
                  <a:schemeClr val="bg1">
                    <a:lumMod val="95000"/>
                  </a:schemeClr>
                </a:solidFill>
              </a:rPr>
              <a:t> Engineering (CS-666)</a:t>
            </a:r>
            <a:endParaRPr lang="en-US" sz="12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990600" y="6324600"/>
            <a:ext cx="39624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1" dirty="0" smtClean="0">
                <a:solidFill>
                  <a:schemeClr val="bg1">
                    <a:lumMod val="95000"/>
                  </a:schemeClr>
                </a:solidFill>
              </a:rPr>
              <a:t>PMAS-Arid Agriculture University,</a:t>
            </a:r>
            <a:r>
              <a:rPr lang="en-US" sz="1500" b="1" baseline="0" dirty="0" smtClean="0">
                <a:solidFill>
                  <a:schemeClr val="bg1">
                    <a:lumMod val="95000"/>
                  </a:schemeClr>
                </a:solidFill>
              </a:rPr>
              <a:t> Rawalpindi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 smtClean="0">
                <a:solidFill>
                  <a:srgbClr val="2EEA88"/>
                </a:solidFill>
              </a:rPr>
              <a:t>University Institute</a:t>
            </a:r>
            <a:r>
              <a:rPr lang="en-US" sz="1400" b="1" i="1" baseline="0" dirty="0" smtClean="0">
                <a:solidFill>
                  <a:srgbClr val="2EEA88"/>
                </a:solidFill>
              </a:rPr>
              <a:t> of Information Technology</a:t>
            </a:r>
            <a:endParaRPr lang="en-US" sz="1400" b="1" i="1" dirty="0" smtClean="0">
              <a:solidFill>
                <a:srgbClr val="2EEA88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1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26" name="Picture 2" descr="C:\Users\Naveed\Desktop\logo (1)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715000"/>
            <a:ext cx="1076724" cy="1066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naveed.qamar@hotmail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naveed.qamar@hotmail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2667000"/>
            <a:ext cx="4038600" cy="533400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+mj-lt"/>
              </a:rPr>
              <a:t>Web Engineering</a:t>
            </a:r>
            <a:endParaRPr lang="en-US" sz="3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838700" y="990600"/>
            <a:ext cx="358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http://www.stoimen.com/blog/wp-content/uploads/2011/04/htt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838200"/>
            <a:ext cx="1295400" cy="8559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5" name="Picture 7" descr="C:\Users\Qamar\Desktop\web-desig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"/>
            <a:ext cx="2311400" cy="17335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3733800" y="3581400"/>
            <a:ext cx="2438400" cy="5334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Lecture-11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Sending E-mail with Attachment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9448800" cy="4419600"/>
          </a:xfrm>
        </p:spPr>
        <p:txBody>
          <a:bodyPr>
            <a:normAutofit/>
          </a:bodyPr>
          <a:lstStyle/>
          <a:p>
            <a:pPr lvl="1">
              <a:buClr>
                <a:srgbClr val="15D570"/>
              </a:buClr>
              <a:buSzPct val="75000"/>
              <a:buNone/>
            </a:pPr>
            <a:r>
              <a:rPr lang="en-US" sz="1800" b="1" dirty="0" smtClean="0">
                <a:solidFill>
                  <a:schemeClr val="accent4">
                    <a:lumMod val="75000"/>
                  </a:schemeClr>
                </a:solidFill>
              </a:rPr>
              <a:t>// message</a:t>
            </a:r>
          </a:p>
          <a:p>
            <a:pPr lvl="1">
              <a:buClr>
                <a:srgbClr val="15D570"/>
              </a:buClr>
              <a:buSzPct val="75000"/>
              <a:buNone/>
            </a:pP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$message.= </a:t>
            </a:r>
            <a:r>
              <a:rPr lang="en-US" sz="1800" b="1" dirty="0" smtClean="0">
                <a:solidFill>
                  <a:srgbClr val="FF0000"/>
                </a:solidFill>
              </a:rPr>
              <a:t>"--".$</a:t>
            </a:r>
            <a:r>
              <a:rPr lang="en-US" sz="1800" b="1" dirty="0" err="1" smtClean="0">
                <a:solidFill>
                  <a:srgbClr val="FF0000"/>
                </a:solidFill>
              </a:rPr>
              <a:t>boundry</a:t>
            </a:r>
            <a:r>
              <a:rPr lang="en-US" sz="1800" b="1" dirty="0" smtClean="0">
                <a:solidFill>
                  <a:srgbClr val="FF0000"/>
                </a:solidFill>
              </a:rPr>
              <a:t>. "\r\n ";</a:t>
            </a:r>
          </a:p>
          <a:p>
            <a:pPr lvl="1">
              <a:buClr>
                <a:srgbClr val="15D570"/>
              </a:buClr>
              <a:buSzPct val="75000"/>
              <a:buNone/>
            </a:pP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$ message.=</a:t>
            </a:r>
            <a:r>
              <a:rPr lang="en-US" sz="1800" b="1" dirty="0" smtClean="0">
                <a:solidFill>
                  <a:srgbClr val="FF0000"/>
                </a:solidFill>
              </a:rPr>
              <a:t> "Content-type: text/html; </a:t>
            </a:r>
            <a:r>
              <a:rPr lang="en-US" sz="1800" b="1" dirty="0" err="1" smtClean="0">
                <a:solidFill>
                  <a:srgbClr val="FF0000"/>
                </a:solidFill>
              </a:rPr>
              <a:t>charset</a:t>
            </a:r>
            <a:r>
              <a:rPr lang="en-US" sz="1800" b="1" dirty="0" smtClean="0">
                <a:solidFill>
                  <a:srgbClr val="FF0000"/>
                </a:solidFill>
              </a:rPr>
              <a:t>=UTF-8  \r\n ";;</a:t>
            </a:r>
          </a:p>
          <a:p>
            <a:pPr lvl="1">
              <a:buClr>
                <a:srgbClr val="15D570"/>
              </a:buClr>
              <a:buSzPct val="75000"/>
              <a:buNone/>
            </a:pP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$ message.= </a:t>
            </a:r>
            <a:r>
              <a:rPr lang="en-US" sz="1800" b="1" dirty="0" smtClean="0">
                <a:solidFill>
                  <a:srgbClr val="FF0000"/>
                </a:solidFill>
              </a:rPr>
              <a:t>$</a:t>
            </a:r>
            <a:r>
              <a:rPr lang="en-US" sz="1800" b="1" smtClean="0">
                <a:solidFill>
                  <a:srgbClr val="FF0000"/>
                </a:solidFill>
              </a:rPr>
              <a:t>msg.$</a:t>
            </a:r>
            <a:r>
              <a:rPr lang="en-US" sz="1800" b="1" dirty="0" err="1" smtClean="0">
                <a:solidFill>
                  <a:srgbClr val="FF0000"/>
                </a:solidFill>
              </a:rPr>
              <a:t>eol</a:t>
            </a:r>
            <a:r>
              <a:rPr lang="en-US" sz="1800" b="1" dirty="0" smtClean="0">
                <a:solidFill>
                  <a:srgbClr val="FF0000"/>
                </a:solidFill>
              </a:rPr>
              <a:t>; </a:t>
            </a:r>
          </a:p>
          <a:p>
            <a:pPr lvl="1">
              <a:buClr>
                <a:srgbClr val="15D570"/>
              </a:buClr>
              <a:buSzPct val="75000"/>
              <a:buNone/>
            </a:pPr>
            <a:r>
              <a:rPr lang="en-US" sz="1800" b="1" dirty="0" smtClean="0">
                <a:solidFill>
                  <a:schemeClr val="accent4">
                    <a:lumMod val="75000"/>
                  </a:schemeClr>
                </a:solidFill>
              </a:rPr>
              <a:t>// attachment</a:t>
            </a:r>
          </a:p>
          <a:p>
            <a:pPr lvl="1">
              <a:buClr>
                <a:srgbClr val="15D570"/>
              </a:buClr>
              <a:buSzPct val="75000"/>
              <a:buNone/>
            </a:pP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$ message.=</a:t>
            </a:r>
            <a:r>
              <a:rPr lang="en-US" sz="1800" b="1" dirty="0" smtClean="0">
                <a:solidFill>
                  <a:srgbClr val="FF0000"/>
                </a:solidFill>
              </a:rPr>
              <a:t> "--".$</a:t>
            </a:r>
            <a:r>
              <a:rPr lang="en-US" sz="1800" b="1" dirty="0" err="1" smtClean="0">
                <a:solidFill>
                  <a:srgbClr val="FF0000"/>
                </a:solidFill>
              </a:rPr>
              <a:t>boundry</a:t>
            </a:r>
            <a:r>
              <a:rPr lang="en-US" sz="1800" b="1" dirty="0" smtClean="0">
                <a:solidFill>
                  <a:srgbClr val="FF0000"/>
                </a:solidFill>
              </a:rPr>
              <a:t> "\r\n ";</a:t>
            </a:r>
          </a:p>
          <a:p>
            <a:pPr lvl="1">
              <a:buClr>
                <a:srgbClr val="15D570"/>
              </a:buClr>
              <a:buSzPct val="75000"/>
              <a:buNone/>
            </a:pP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$ message.= </a:t>
            </a:r>
            <a:r>
              <a:rPr lang="en-US" sz="1800" b="1" dirty="0" smtClean="0">
                <a:solidFill>
                  <a:srgbClr val="FF0000"/>
                </a:solidFill>
              </a:rPr>
              <a:t>"Content-Type: application/octet-stream; name=\"".$filename."\"  \r\n "; </a:t>
            </a:r>
          </a:p>
          <a:p>
            <a:pPr lvl="1">
              <a:buClr>
                <a:srgbClr val="15D570"/>
              </a:buClr>
              <a:buSzPct val="75000"/>
              <a:buNone/>
            </a:pP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$ message.= </a:t>
            </a:r>
            <a:r>
              <a:rPr lang="en-US" sz="1800" b="1" dirty="0" smtClean="0">
                <a:solidFill>
                  <a:srgbClr val="FF0000"/>
                </a:solidFill>
              </a:rPr>
              <a:t>"Content-Transfer-Encoding: base64  \r\n ";</a:t>
            </a:r>
          </a:p>
          <a:p>
            <a:pPr lvl="1">
              <a:buClr>
                <a:srgbClr val="15D570"/>
              </a:buClr>
              <a:buSzPct val="75000"/>
              <a:buNone/>
            </a:pP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$ message.= </a:t>
            </a:r>
            <a:r>
              <a:rPr lang="en-US" sz="1800" b="1" dirty="0" smtClean="0">
                <a:solidFill>
                  <a:srgbClr val="FF0000"/>
                </a:solidFill>
              </a:rPr>
              <a:t>"Content-Disposition: attachment  \r\n  \r\n ";</a:t>
            </a:r>
          </a:p>
          <a:p>
            <a:pPr lvl="1">
              <a:buClr>
                <a:srgbClr val="15D570"/>
              </a:buClr>
              <a:buSzPct val="75000"/>
              <a:buNone/>
            </a:pP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$ message.= </a:t>
            </a:r>
            <a:r>
              <a:rPr lang="en-US" sz="1800" b="1" dirty="0" smtClean="0">
                <a:solidFill>
                  <a:srgbClr val="FF0000"/>
                </a:solidFill>
              </a:rPr>
              <a:t>$attachment  \r\n ";</a:t>
            </a:r>
          </a:p>
          <a:p>
            <a:pPr lvl="1">
              <a:buClr>
                <a:srgbClr val="15D570"/>
              </a:buClr>
              <a:buSzPct val="75000"/>
              <a:buNone/>
            </a:pP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$ message.= </a:t>
            </a:r>
            <a:r>
              <a:rPr lang="en-US" sz="1800" b="1" dirty="0" smtClean="0">
                <a:solidFill>
                  <a:srgbClr val="FF0000"/>
                </a:solidFill>
              </a:rPr>
              <a:t>"--".$ </a:t>
            </a:r>
            <a:r>
              <a:rPr lang="en-US" sz="1800" b="1" dirty="0" err="1" smtClean="0">
                <a:solidFill>
                  <a:srgbClr val="FF0000"/>
                </a:solidFill>
              </a:rPr>
              <a:t>boundry</a:t>
            </a:r>
            <a:r>
              <a:rPr lang="en-US" sz="1800" b="1" dirty="0" smtClean="0">
                <a:solidFill>
                  <a:srgbClr val="FF0000"/>
                </a:solidFill>
              </a:rPr>
              <a:t>."--";</a:t>
            </a:r>
            <a:endParaRPr lang="en-US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57800" y="5334000"/>
            <a:ext cx="28645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>
              <a:buClr>
                <a:srgbClr val="15D570"/>
              </a:buClr>
              <a:buSzPct val="75000"/>
              <a:buNone/>
            </a:pPr>
            <a:r>
              <a:rPr lang="en-US" b="1" dirty="0" smtClean="0">
                <a:solidFill>
                  <a:srgbClr val="009900"/>
                </a:solidFill>
              </a:rPr>
              <a:t>See Example mail4.php</a:t>
            </a:r>
            <a:endParaRPr lang="en-US" sz="1600" b="1" dirty="0" smtClean="0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Lecture Outline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191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Sending E-mails</a:t>
            </a:r>
          </a:p>
          <a:p>
            <a:pPr algn="just">
              <a:lnSpc>
                <a:spcPct val="150000"/>
              </a:lnSpc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 E-mails</a:t>
            </a:r>
          </a:p>
          <a:p>
            <a:pPr algn="just">
              <a:lnSpc>
                <a:spcPct val="150000"/>
              </a:lnSpc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HTML E-mails</a:t>
            </a:r>
          </a:p>
          <a:p>
            <a:pPr algn="just">
              <a:lnSpc>
                <a:spcPct val="150000"/>
              </a:lnSpc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Attachment with E-mails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7200"/>
            <a:ext cx="9144000" cy="1905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15D57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534400" cy="7145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Sending E-mails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Sending E-mails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1910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Sending email messages is very common for a web application, for example: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Sending a welcome email when a user create a new account on your website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Sending newsletters to your registered users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Getting user feedback or comment through the website's contact from and many more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43434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mail</a:t>
            </a:r>
            <a:r>
              <a:rPr lang="en-US" sz="3200" b="1" dirty="0" smtClean="0"/>
              <a:t>(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to, subject, message, headers, parameters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Sending E-mails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221887"/>
            <a:ext cx="7772400" cy="449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Sending Plain Text E-mails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458200" cy="4495800"/>
          </a:xfrm>
        </p:spPr>
        <p:txBody>
          <a:bodyPr>
            <a:normAutofit fontScale="85000" lnSpcReduction="20000"/>
          </a:bodyPr>
          <a:lstStyle/>
          <a:p>
            <a:pPr lvl="0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The simplest way to send an email with PHP is to send a text email.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100" b="1" dirty="0" smtClean="0">
                <a:solidFill>
                  <a:srgbClr val="FF0000"/>
                </a:solidFill>
              </a:rPr>
              <a:t>&lt;?</a:t>
            </a:r>
            <a:r>
              <a:rPr lang="en-US" sz="2100" b="1" dirty="0" err="1" smtClean="0">
                <a:solidFill>
                  <a:srgbClr val="FF0000"/>
                </a:solidFill>
              </a:rPr>
              <a:t>php</a:t>
            </a:r>
            <a:endParaRPr lang="en-US" sz="2100" b="1" dirty="0" smtClean="0">
              <a:solidFill>
                <a:srgbClr val="FF0000"/>
              </a:solidFill>
            </a:endParaRP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100" b="1" dirty="0" smtClean="0">
                <a:solidFill>
                  <a:srgbClr val="FF0000"/>
                </a:solidFill>
              </a:rPr>
              <a:t>$to = </a:t>
            </a:r>
            <a:r>
              <a:rPr lang="en-US" sz="2100" b="1" dirty="0" smtClean="0">
                <a:solidFill>
                  <a:srgbClr val="00B050"/>
                </a:solidFill>
              </a:rPr>
              <a:t>"beeedoo@gmail.com";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100" b="1" dirty="0" smtClean="0">
                <a:solidFill>
                  <a:srgbClr val="FF0000"/>
                </a:solidFill>
              </a:rPr>
              <a:t>$subject = </a:t>
            </a:r>
            <a:r>
              <a:rPr lang="en-US" sz="2100" b="1" dirty="0" smtClean="0">
                <a:solidFill>
                  <a:srgbClr val="00B050"/>
                </a:solidFill>
              </a:rPr>
              <a:t>"Welcome to Arid";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100" b="1" dirty="0" smtClean="0">
                <a:solidFill>
                  <a:srgbClr val="FF0000"/>
                </a:solidFill>
              </a:rPr>
              <a:t>$message = </a:t>
            </a:r>
            <a:r>
              <a:rPr lang="en-US" sz="2100" b="1" dirty="0" smtClean="0">
                <a:solidFill>
                  <a:srgbClr val="00B050"/>
                </a:solidFill>
              </a:rPr>
              <a:t>"Hi ABC, You are welcome to Join Arid University."; 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100" b="1" dirty="0" smtClean="0">
                <a:solidFill>
                  <a:srgbClr val="FF0000"/>
                </a:solidFill>
              </a:rPr>
              <a:t>// Setting Headers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100" b="1" dirty="0" smtClean="0">
                <a:solidFill>
                  <a:srgbClr val="FF0000"/>
                </a:solidFill>
              </a:rPr>
              <a:t>$headers = "From: </a:t>
            </a:r>
            <a:r>
              <a:rPr lang="en-US" sz="2100" b="1" dirty="0" smtClean="0">
                <a:solidFill>
                  <a:srgbClr val="FF0000"/>
                </a:solidFill>
                <a:hlinkClick r:id="rId3"/>
              </a:rPr>
              <a:t>naveed.qamar@hotmail.com</a:t>
            </a:r>
            <a:r>
              <a:rPr lang="en-US" sz="2100" b="1" dirty="0" smtClean="0">
                <a:solidFill>
                  <a:srgbClr val="FF0000"/>
                </a:solidFill>
              </a:rPr>
              <a:t> \r\n Reply-To: </a:t>
            </a:r>
            <a:r>
              <a:rPr lang="en-US" sz="2100" b="1" dirty="0" smtClean="0">
                <a:solidFill>
                  <a:srgbClr val="FF0000"/>
                </a:solidFill>
                <a:hlinkClick r:id="rId3"/>
              </a:rPr>
              <a:t>naveed.qamar@hotmail.com</a:t>
            </a:r>
            <a:r>
              <a:rPr lang="en-US" sz="2100" b="1" dirty="0" smtClean="0">
                <a:solidFill>
                  <a:srgbClr val="FF0000"/>
                </a:solidFill>
              </a:rPr>
              <a:t> "  ; 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100" b="1" dirty="0" smtClean="0">
                <a:solidFill>
                  <a:srgbClr val="FF0000"/>
                </a:solidFill>
              </a:rPr>
              <a:t>// Sending email 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100" b="1" dirty="0" smtClean="0">
                <a:solidFill>
                  <a:srgbClr val="00B050"/>
                </a:solidFill>
              </a:rPr>
              <a:t>if(</a:t>
            </a:r>
            <a:r>
              <a:rPr lang="en-US" sz="2100" b="1" dirty="0" smtClean="0">
                <a:solidFill>
                  <a:srgbClr val="FF0000"/>
                </a:solidFill>
              </a:rPr>
              <a:t>mail(</a:t>
            </a:r>
            <a:r>
              <a:rPr lang="en-US" sz="2100" b="1" dirty="0" smtClean="0">
                <a:solidFill>
                  <a:srgbClr val="0066FF"/>
                </a:solidFill>
              </a:rPr>
              <a:t>$to, $subject, $</a:t>
            </a:r>
            <a:r>
              <a:rPr lang="en-US" sz="2100" b="1" dirty="0" err="1" smtClean="0">
                <a:solidFill>
                  <a:srgbClr val="0066FF"/>
                </a:solidFill>
              </a:rPr>
              <a:t>message,$headers</a:t>
            </a:r>
            <a:r>
              <a:rPr lang="en-US" sz="2100" b="1" dirty="0" smtClean="0">
                <a:solidFill>
                  <a:srgbClr val="FF0000"/>
                </a:solidFill>
              </a:rPr>
              <a:t>)</a:t>
            </a:r>
            <a:r>
              <a:rPr lang="en-US" sz="2100" b="1" dirty="0" smtClean="0">
                <a:solidFill>
                  <a:srgbClr val="00B050"/>
                </a:solidFill>
              </a:rPr>
              <a:t>)</a:t>
            </a:r>
            <a:r>
              <a:rPr lang="en-US" sz="2100" b="1" dirty="0" smtClean="0">
                <a:solidFill>
                  <a:srgbClr val="FF0000"/>
                </a:solidFill>
              </a:rPr>
              <a:t>{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100" b="1" dirty="0" smtClean="0">
                <a:solidFill>
                  <a:srgbClr val="FF0000"/>
                </a:solidFill>
              </a:rPr>
              <a:t>echo </a:t>
            </a:r>
            <a:r>
              <a:rPr lang="en-US" sz="2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'Your mail has been sent successfully.';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100" b="1" dirty="0" smtClean="0">
                <a:solidFill>
                  <a:srgbClr val="FF0000"/>
                </a:solidFill>
              </a:rPr>
              <a:t>} else{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100" b="1" dirty="0" smtClean="0">
                <a:solidFill>
                  <a:srgbClr val="FF0000"/>
                </a:solidFill>
              </a:rPr>
              <a:t>echo </a:t>
            </a:r>
            <a:r>
              <a:rPr lang="en-US" sz="2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'Unable to send email. Please try again.';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100" b="1" dirty="0" smtClean="0">
                <a:solidFill>
                  <a:srgbClr val="FF0000"/>
                </a:solidFill>
              </a:rPr>
              <a:t>}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100" b="1" dirty="0" smtClean="0">
                <a:solidFill>
                  <a:srgbClr val="FF0000"/>
                </a:solidFill>
              </a:rPr>
              <a:t>?&gt;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Sending HTML E-mails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458200" cy="4191000"/>
          </a:xfrm>
        </p:spPr>
        <p:txBody>
          <a:bodyPr>
            <a:normAutofit/>
          </a:bodyPr>
          <a:lstStyle/>
          <a:p>
            <a:pPr lvl="0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When you send a text e-mail using PHP then all the content will be treated as simple text. Even if you will include HTML tags in a text message, it will be displayed as simple text and HTML tags will not be formatted according to HTML syntax. </a:t>
            </a:r>
          </a:p>
          <a:p>
            <a:pPr lvl="0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PHP provides option to send an HTML message as actual HTML message.</a:t>
            </a:r>
          </a:p>
          <a:p>
            <a:pPr lvl="0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6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just">
              <a:buClr>
                <a:srgbClr val="15D570"/>
              </a:buClr>
              <a:buSzPct val="75000"/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$headers  =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"Content-type: text/html; </a:t>
            </a:r>
            <a:r>
              <a:rPr lang="en-US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charset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=UTF-8 \r\n"; 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endParaRPr lang="en-US" sz="21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Sending HTML E-mails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105400"/>
          </a:xfrm>
        </p:spPr>
        <p:txBody>
          <a:bodyPr>
            <a:normAutofit fontScale="70000" lnSpcReduction="20000"/>
          </a:bodyPr>
          <a:lstStyle/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&lt;?</a:t>
            </a:r>
            <a:r>
              <a:rPr lang="en-US" sz="2800" b="1" dirty="0" err="1" smtClean="0">
                <a:solidFill>
                  <a:srgbClr val="FF0000"/>
                </a:solidFill>
              </a:rPr>
              <a:t>php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$to= </a:t>
            </a:r>
            <a:r>
              <a:rPr lang="en-US" sz="2800" b="1" dirty="0" smtClean="0">
                <a:solidFill>
                  <a:srgbClr val="00B050"/>
                </a:solidFill>
              </a:rPr>
              <a:t>"beeedoo@gmail.com";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$subject= </a:t>
            </a:r>
            <a:r>
              <a:rPr lang="en-US" sz="2800" b="1" dirty="0" smtClean="0">
                <a:solidFill>
                  <a:srgbClr val="00B050"/>
                </a:solidFill>
              </a:rPr>
              <a:t>"Welcome to Arid";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$message= </a:t>
            </a:r>
            <a:r>
              <a:rPr lang="en-US" sz="2800" b="1" dirty="0" smtClean="0">
                <a:solidFill>
                  <a:srgbClr val="00B050"/>
                </a:solidFill>
              </a:rPr>
              <a:t>"Hi XYZ,&lt;</a:t>
            </a:r>
            <a:r>
              <a:rPr lang="en-US" sz="2800" b="1" dirty="0" err="1" smtClean="0">
                <a:solidFill>
                  <a:srgbClr val="00B050"/>
                </a:solidFill>
              </a:rPr>
              <a:t>br</a:t>
            </a:r>
            <a:r>
              <a:rPr lang="en-US" sz="2800" b="1" dirty="0" smtClean="0">
                <a:solidFill>
                  <a:srgbClr val="00B050"/>
                </a:solidFill>
              </a:rPr>
              <a:t>&gt; You are welcome to Join Arid University.&lt;</a:t>
            </a:r>
            <a:r>
              <a:rPr lang="en-US" sz="2800" b="1" dirty="0" err="1" smtClean="0">
                <a:solidFill>
                  <a:srgbClr val="00B050"/>
                </a:solidFill>
              </a:rPr>
              <a:t>br</a:t>
            </a:r>
            <a:r>
              <a:rPr lang="en-US" sz="2800" b="1" dirty="0" smtClean="0">
                <a:solidFill>
                  <a:srgbClr val="00B050"/>
                </a:solidFill>
              </a:rPr>
              <a:t>&gt;Regards, &lt;</a:t>
            </a:r>
            <a:r>
              <a:rPr lang="en-US" sz="2800" b="1" dirty="0" err="1" smtClean="0">
                <a:solidFill>
                  <a:srgbClr val="00B050"/>
                </a:solidFill>
              </a:rPr>
              <a:t>br</a:t>
            </a:r>
            <a:r>
              <a:rPr lang="en-US" sz="2800" b="1" dirty="0" smtClean="0">
                <a:solidFill>
                  <a:srgbClr val="00B050"/>
                </a:solidFill>
              </a:rPr>
              <a:t>&gt; Arid University";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// Setting Headers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$headers=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"</a:t>
            </a:r>
            <a:r>
              <a:rPr lang="en-US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From:</a:t>
            </a:r>
            <a:r>
              <a:rPr lang="en-US" sz="2800" b="1" dirty="0" err="1" smtClean="0">
                <a:solidFill>
                  <a:srgbClr val="FF0000"/>
                </a:solidFill>
                <a:hlinkClick r:id="rId3"/>
              </a:rPr>
              <a:t>naveed.qamar@hotmail.com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\r\n Reply-To: </a:t>
            </a:r>
            <a:r>
              <a:rPr lang="en-US" sz="2800" b="1" dirty="0" smtClean="0">
                <a:solidFill>
                  <a:srgbClr val="FF0000"/>
                </a:solidFill>
                <a:hlinkClick r:id="rId3"/>
              </a:rPr>
              <a:t>naveed.qamar@hotmail.com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\r\n " ; </a:t>
            </a:r>
          </a:p>
          <a:p>
            <a:pPr algn="just">
              <a:buClr>
                <a:srgbClr val="15D570"/>
              </a:buClr>
              <a:buSzPct val="75000"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$headers.=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"Content-type: text/html; </a:t>
            </a:r>
            <a:r>
              <a:rPr lang="en-US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charset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=UTF-8 \r\n"; 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// Sending email 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if( </a:t>
            </a:r>
            <a:r>
              <a:rPr lang="en-US" sz="2800" b="1" dirty="0" smtClean="0">
                <a:solidFill>
                  <a:srgbClr val="FF0000"/>
                </a:solidFill>
              </a:rPr>
              <a:t>mail(</a:t>
            </a:r>
            <a:r>
              <a:rPr lang="en-US" sz="2800" b="1" dirty="0" smtClean="0">
                <a:solidFill>
                  <a:srgbClr val="0066FF"/>
                </a:solidFill>
              </a:rPr>
              <a:t>$to, $subject, $</a:t>
            </a:r>
            <a:r>
              <a:rPr lang="en-US" sz="2800" b="1" dirty="0" err="1" smtClean="0">
                <a:solidFill>
                  <a:srgbClr val="0066FF"/>
                </a:solidFill>
              </a:rPr>
              <a:t>message,$headers</a:t>
            </a:r>
            <a:r>
              <a:rPr lang="en-US" sz="2800" b="1" dirty="0" smtClean="0">
                <a:solidFill>
                  <a:srgbClr val="FF0000"/>
                </a:solidFill>
              </a:rPr>
              <a:t>) </a:t>
            </a:r>
            <a:r>
              <a:rPr lang="en-US" sz="2800" b="1" dirty="0" smtClean="0">
                <a:solidFill>
                  <a:srgbClr val="00B050"/>
                </a:solidFill>
              </a:rPr>
              <a:t>) </a:t>
            </a:r>
            <a:r>
              <a:rPr lang="en-US" sz="2800" b="1" dirty="0" smtClean="0">
                <a:solidFill>
                  <a:srgbClr val="FF0000"/>
                </a:solidFill>
              </a:rPr>
              <a:t>{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echo 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'Your mail has been sent successfully.';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} else {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echo 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'Unable to send email. Please try again.';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}</a:t>
            </a:r>
          </a:p>
          <a:p>
            <a:pPr lvl="0" algn="just">
              <a:buClr>
                <a:srgbClr val="15D570"/>
              </a:buClr>
              <a:buSzPct val="75000"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?&gt;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Sending E-mail with Attachment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458200" cy="4191000"/>
          </a:xfrm>
        </p:spPr>
        <p:txBody>
          <a:bodyPr>
            <a:normAutofit/>
          </a:bodyPr>
          <a:lstStyle/>
          <a:p>
            <a:pPr lvl="0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To send an e-mail with attachment use following headers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MIME-Version: 1.0 </a:t>
            </a:r>
            <a:r>
              <a:rPr lang="en-US" sz="2000" b="1" dirty="0" err="1" smtClean="0">
                <a:solidFill>
                  <a:srgbClr val="FF0000"/>
                </a:solidFill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</a:rPr>
              <a:t>-e</a:t>
            </a:r>
            <a:r>
              <a:rPr lang="en-US" sz="20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used when you're sending an e-mail that contains one of the following: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18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Text in character sets other than ASCII. 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18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Non-text attachments. 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18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Message bodies with multiple parts.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0066FF"/>
                </a:solidFill>
              </a:rPr>
              <a:t>Content-</a:t>
            </a:r>
            <a:r>
              <a:rPr lang="en-US" sz="2000" b="1" dirty="0" err="1" smtClean="0">
                <a:solidFill>
                  <a:srgbClr val="0066FF"/>
                </a:solidFill>
              </a:rPr>
              <a:t>Type:multipart</a:t>
            </a:r>
            <a:r>
              <a:rPr lang="en-US" sz="2000" b="1" dirty="0" smtClean="0">
                <a:solidFill>
                  <a:srgbClr val="0066FF"/>
                </a:solidFill>
              </a:rPr>
              <a:t>/</a:t>
            </a:r>
            <a:r>
              <a:rPr lang="en-US" sz="2000" b="1" dirty="0" err="1" smtClean="0">
                <a:solidFill>
                  <a:srgbClr val="0066FF"/>
                </a:solidFill>
              </a:rPr>
              <a:t>mixed;boundary</a:t>
            </a:r>
            <a:r>
              <a:rPr lang="en-US" sz="20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=</a:t>
            </a:r>
            <a:r>
              <a:rPr lang="en-US" sz="2000" b="1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uniquestring</a:t>
            </a:r>
            <a:endParaRPr lang="en-US" sz="22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None/>
            </a:pPr>
            <a:endParaRPr lang="en-US" sz="17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None/>
            </a:pPr>
            <a:endParaRPr lang="en-US" sz="1800" b="1" dirty="0" smtClean="0">
              <a:solidFill>
                <a:srgbClr val="FF0000"/>
              </a:solidFill>
            </a:endParaRPr>
          </a:p>
          <a:p>
            <a:pPr lvl="1" algn="ctr">
              <a:buClr>
                <a:srgbClr val="15D570"/>
              </a:buClr>
              <a:buSzPct val="75000"/>
              <a:buNone/>
            </a:pPr>
            <a:endParaRPr lang="en-US" sz="1800" b="1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91200" y="5105400"/>
            <a:ext cx="28645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>
              <a:buClr>
                <a:srgbClr val="15D570"/>
              </a:buClr>
              <a:buSzPct val="75000"/>
              <a:buNone/>
            </a:pPr>
            <a:r>
              <a:rPr lang="en-US" b="1" dirty="0" smtClean="0">
                <a:solidFill>
                  <a:srgbClr val="009900"/>
                </a:solidFill>
              </a:rPr>
              <a:t>See Example mail4.php</a:t>
            </a:r>
            <a:endParaRPr lang="en-US" sz="1600" b="1" dirty="0" smtClean="0">
              <a:solidFill>
                <a:srgbClr val="0099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43400"/>
            <a:ext cx="5098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>
              <a:buClr>
                <a:srgbClr val="15D570"/>
              </a:buClr>
              <a:buSzPct val="75000"/>
              <a:buNone/>
            </a:pPr>
            <a:r>
              <a:rPr lang="fr-FR" b="1" dirty="0" smtClean="0"/>
              <a:t>Multipurpose Internet Mail Extensions</a:t>
            </a:r>
            <a:r>
              <a:rPr lang="fr-FR" dirty="0" smtClean="0"/>
              <a:t> (</a:t>
            </a:r>
            <a:r>
              <a:rPr lang="fr-FR" b="1" dirty="0" smtClean="0"/>
              <a:t>MIME</a:t>
            </a:r>
            <a:r>
              <a:rPr lang="fr-FR" dirty="0" smtClean="0"/>
              <a:t>)</a:t>
            </a:r>
            <a:endParaRPr lang="en-US" sz="1600" b="1" dirty="0" smtClean="0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7089</TotalTime>
  <Words>494</Words>
  <Application>Microsoft Office PowerPoint</Application>
  <PresentationFormat>On-screen Show (4:3)</PresentationFormat>
  <Paragraphs>82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Lecture Outline</vt:lpstr>
      <vt:lpstr>Sending E-mails</vt:lpstr>
      <vt:lpstr>Sending E-mails</vt:lpstr>
      <vt:lpstr>Sending E-mails</vt:lpstr>
      <vt:lpstr>Sending Plain Text E-mails</vt:lpstr>
      <vt:lpstr>Sending HTML E-mails</vt:lpstr>
      <vt:lpstr>Sending HTML E-mails</vt:lpstr>
      <vt:lpstr>Sending E-mail with Attachment</vt:lpstr>
      <vt:lpstr>Sending E-mail with Attachment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Engineering</dc:title>
  <dc:creator>NQ</dc:creator>
  <cp:lastModifiedBy>Naveed</cp:lastModifiedBy>
  <cp:revision>1696</cp:revision>
  <dcterms:created xsi:type="dcterms:W3CDTF">2006-08-16T00:00:00Z</dcterms:created>
  <dcterms:modified xsi:type="dcterms:W3CDTF">2016-12-13T04:45:13Z</dcterms:modified>
</cp:coreProperties>
</file>