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375" r:id="rId3"/>
    <p:sldId id="366" r:id="rId4"/>
    <p:sldId id="280" r:id="rId5"/>
    <p:sldId id="376" r:id="rId6"/>
    <p:sldId id="377" r:id="rId7"/>
    <p:sldId id="378" r:id="rId8"/>
    <p:sldId id="379" r:id="rId9"/>
    <p:sldId id="380" r:id="rId10"/>
    <p:sldId id="381" r:id="rId11"/>
    <p:sldId id="382" r:id="rId12"/>
    <p:sldId id="383" r:id="rId13"/>
    <p:sldId id="384" r:id="rId14"/>
    <p:sldId id="385" r:id="rId15"/>
    <p:sldId id="386" r:id="rId16"/>
    <p:sldId id="387" r:id="rId17"/>
    <p:sldId id="388" r:id="rId18"/>
    <p:sldId id="389" r:id="rId19"/>
    <p:sldId id="390" r:id="rId20"/>
    <p:sldId id="391" r:id="rId21"/>
    <p:sldId id="392" r:id="rId22"/>
    <p:sldId id="393" r:id="rId23"/>
    <p:sldId id="395" r:id="rId24"/>
    <p:sldId id="394" r:id="rId25"/>
    <p:sldId id="396" r:id="rId26"/>
    <p:sldId id="397"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8B43"/>
    <a:srgbClr val="15D570"/>
    <a:srgbClr val="006600"/>
    <a:srgbClr val="2EEA88"/>
    <a:srgbClr val="12B660"/>
    <a:srgbClr val="577220"/>
    <a:srgbClr val="0D9FB3"/>
    <a:srgbClr val="0066FF"/>
    <a:srgbClr val="AABC04"/>
    <a:srgbClr val="0099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4" autoAdjust="0"/>
    <p:restoredTop sz="90141" autoAdjust="0"/>
  </p:normalViewPr>
  <p:slideViewPr>
    <p:cSldViewPr>
      <p:cViewPr varScale="1">
        <p:scale>
          <a:sx n="67" d="100"/>
          <a:sy n="67" d="100"/>
        </p:scale>
        <p:origin x="-146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A8CDB2-2D6C-4003-9558-3CD506DAF1F9}" type="datetimeFigureOut">
              <a:rPr lang="en-US" smtClean="0"/>
              <a:pPr/>
              <a:t>11/15/2016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5FC59-8444-4E31-8B9E-8646A932721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23</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24</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25</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26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534400" cy="714500"/>
          </a:xfrm>
        </p:spPr>
        <p:txBody>
          <a:bodyPr/>
          <a:lstStyle>
            <a:lvl1pPr algn="l">
              <a:defRPr b="1">
                <a:solidFill>
                  <a:srgbClr val="57722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81000" y="1371601"/>
            <a:ext cx="8458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tif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Box 10"/>
          <p:cNvSpPr txBox="1"/>
          <p:nvPr userDrawn="1"/>
        </p:nvSpPr>
        <p:spPr>
          <a:xfrm>
            <a:off x="7391400" y="104001"/>
            <a:ext cx="1828800" cy="276999"/>
          </a:xfrm>
          <a:prstGeom prst="rect">
            <a:avLst/>
          </a:prstGeom>
          <a:noFill/>
        </p:spPr>
        <p:txBody>
          <a:bodyPr wrap="square" rtlCol="0">
            <a:spAutoFit/>
          </a:bodyPr>
          <a:lstStyle/>
          <a:p>
            <a:r>
              <a:rPr lang="en-US" sz="1200" b="1" dirty="0" smtClean="0">
                <a:solidFill>
                  <a:schemeClr val="bg1">
                    <a:lumMod val="95000"/>
                  </a:schemeClr>
                </a:solidFill>
              </a:rPr>
              <a:t>Web</a:t>
            </a:r>
            <a:r>
              <a:rPr lang="en-US" sz="1200" b="1" baseline="0" dirty="0" smtClean="0">
                <a:solidFill>
                  <a:schemeClr val="bg1">
                    <a:lumMod val="95000"/>
                  </a:schemeClr>
                </a:solidFill>
              </a:rPr>
              <a:t> Engineering (CS-666)</a:t>
            </a:r>
            <a:endParaRPr lang="en-US" sz="1200" b="1" dirty="0">
              <a:solidFill>
                <a:schemeClr val="bg1">
                  <a:lumMod val="95000"/>
                </a:schemeClr>
              </a:solidFill>
            </a:endParaRPr>
          </a:p>
        </p:txBody>
      </p:sp>
      <p:sp>
        <p:nvSpPr>
          <p:cNvPr id="15" name="TextBox 14"/>
          <p:cNvSpPr txBox="1"/>
          <p:nvPr userDrawn="1"/>
        </p:nvSpPr>
        <p:spPr>
          <a:xfrm>
            <a:off x="990600" y="6324600"/>
            <a:ext cx="3962400" cy="754053"/>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1" dirty="0" smtClean="0">
                <a:solidFill>
                  <a:schemeClr val="bg1">
                    <a:lumMod val="95000"/>
                  </a:schemeClr>
                </a:solidFill>
              </a:rPr>
              <a:t>PMAS-Arid Agriculture University,</a:t>
            </a:r>
            <a:r>
              <a:rPr lang="en-US" sz="1500" b="1" baseline="0" dirty="0" smtClean="0">
                <a:solidFill>
                  <a:schemeClr val="bg1">
                    <a:lumMod val="95000"/>
                  </a:schemeClr>
                </a:solidFill>
              </a:rPr>
              <a:t> Rawalpindi</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i="1" dirty="0" smtClean="0">
                <a:solidFill>
                  <a:srgbClr val="2EEA88"/>
                </a:solidFill>
              </a:rPr>
              <a:t>University Institute</a:t>
            </a:r>
            <a:r>
              <a:rPr lang="en-US" sz="1400" b="1" i="1" baseline="0" dirty="0" smtClean="0">
                <a:solidFill>
                  <a:srgbClr val="2EEA88"/>
                </a:solidFill>
              </a:rPr>
              <a:t> of Information Technology</a:t>
            </a:r>
            <a:endParaRPr lang="en-US" sz="1400" b="1" i="1" dirty="0" smtClean="0">
              <a:solidFill>
                <a:srgbClr val="2EEA88"/>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1" dirty="0" smtClean="0">
              <a:solidFill>
                <a:schemeClr val="bg1">
                  <a:lumMod val="95000"/>
                </a:schemeClr>
              </a:solidFill>
            </a:endParaRPr>
          </a:p>
        </p:txBody>
      </p:sp>
      <p:pic>
        <p:nvPicPr>
          <p:cNvPr id="1026" name="Picture 2" descr="C:\Users\Naveed\Desktop\logo (1).png"/>
          <p:cNvPicPr>
            <a:picLocks noChangeAspect="1" noChangeArrowheads="1"/>
          </p:cNvPicPr>
          <p:nvPr userDrawn="1"/>
        </p:nvPicPr>
        <p:blipFill>
          <a:blip r:embed="rId5" cstate="print"/>
          <a:srcRect/>
          <a:stretch>
            <a:fillRect/>
          </a:stretch>
        </p:blipFill>
        <p:spPr bwMode="auto">
          <a:xfrm>
            <a:off x="0" y="5715000"/>
            <a:ext cx="1076724" cy="1066800"/>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95600" y="2667000"/>
            <a:ext cx="4038600" cy="533400"/>
          </a:xfrm>
          <a:ln>
            <a:noFill/>
          </a:ln>
        </p:spPr>
        <p:txBody>
          <a:bodyPr>
            <a:noAutofit/>
          </a:bodyPr>
          <a:lstStyle/>
          <a:p>
            <a:r>
              <a:rPr lang="en-US" sz="3600" b="1" dirty="0" smtClean="0">
                <a:solidFill>
                  <a:schemeClr val="tx1"/>
                </a:solidFill>
                <a:latin typeface="+mj-lt"/>
              </a:rPr>
              <a:t>Web Engineering</a:t>
            </a:r>
            <a:endParaRPr lang="en-US" sz="3600" b="1" dirty="0">
              <a:solidFill>
                <a:schemeClr val="tx1"/>
              </a:solidFill>
              <a:latin typeface="+mj-lt"/>
            </a:endParaRPr>
          </a:p>
        </p:txBody>
      </p:sp>
      <p:sp>
        <p:nvSpPr>
          <p:cNvPr id="1027" name="Text Box 3"/>
          <p:cNvSpPr txBox="1">
            <a:spLocks noChangeArrowheads="1"/>
          </p:cNvSpPr>
          <p:nvPr/>
        </p:nvSpPr>
        <p:spPr bwMode="auto">
          <a:xfrm>
            <a:off x="4838700" y="990600"/>
            <a:ext cx="35814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52" name="Picture 4" descr="http://www.stoimen.com/blog/wp-content/uploads/2011/04/http.jpg"/>
          <p:cNvPicPr>
            <a:picLocks noChangeAspect="1" noChangeArrowheads="1"/>
          </p:cNvPicPr>
          <p:nvPr/>
        </p:nvPicPr>
        <p:blipFill>
          <a:blip r:embed="rId3" cstate="print"/>
          <a:srcRect/>
          <a:stretch>
            <a:fillRect/>
          </a:stretch>
        </p:blipFill>
        <p:spPr bwMode="auto">
          <a:xfrm>
            <a:off x="7620000" y="838200"/>
            <a:ext cx="1295400" cy="855981"/>
          </a:xfrm>
          <a:prstGeom prst="rect">
            <a:avLst/>
          </a:prstGeom>
          <a:ln>
            <a:noFill/>
          </a:ln>
          <a:effectLst>
            <a:softEdge rad="112500"/>
          </a:effectLst>
        </p:spPr>
      </p:pic>
      <p:pic>
        <p:nvPicPr>
          <p:cNvPr id="2055" name="Picture 7" descr="C:\Users\Qamar\Desktop\web-design.jpg"/>
          <p:cNvPicPr>
            <a:picLocks noChangeAspect="1" noChangeArrowheads="1"/>
          </p:cNvPicPr>
          <p:nvPr/>
        </p:nvPicPr>
        <p:blipFill>
          <a:blip r:embed="rId4" cstate="print"/>
          <a:srcRect/>
          <a:stretch>
            <a:fillRect/>
          </a:stretch>
        </p:blipFill>
        <p:spPr bwMode="auto">
          <a:xfrm>
            <a:off x="0" y="609600"/>
            <a:ext cx="2311400" cy="1733550"/>
          </a:xfrm>
          <a:prstGeom prst="rect">
            <a:avLst/>
          </a:prstGeom>
          <a:ln>
            <a:noFill/>
          </a:ln>
          <a:effectLst>
            <a:softEdge rad="112500"/>
          </a:effectLst>
        </p:spPr>
      </p:pic>
      <p:sp>
        <p:nvSpPr>
          <p:cNvPr id="11" name="Subtitle 2"/>
          <p:cNvSpPr txBox="1">
            <a:spLocks/>
          </p:cNvSpPr>
          <p:nvPr/>
        </p:nvSpPr>
        <p:spPr>
          <a:xfrm>
            <a:off x="3733800" y="3581400"/>
            <a:ext cx="2438400" cy="533400"/>
          </a:xfrm>
          <a:prstGeom prst="rect">
            <a:avLst/>
          </a:prstGeom>
          <a:ln>
            <a:noFill/>
          </a:ln>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mj-lt"/>
                <a:ea typeface="+mn-ea"/>
                <a:cs typeface="+mn-cs"/>
              </a:rPr>
              <a:t>Lecture-09</a:t>
            </a:r>
            <a:endParaRPr kumimoji="0" lang="en-US" sz="2400" b="1" i="0" u="none" strike="noStrike" kern="1200" cap="none" spc="0" normalizeH="0" baseline="0" noProof="0" dirty="0">
              <a:ln>
                <a:noFill/>
              </a:ln>
              <a:solidFill>
                <a:schemeClr val="tx1"/>
              </a:solidFill>
              <a:effectLst/>
              <a:uLnTx/>
              <a:uFillTx/>
              <a:latin typeface="+mj-lt"/>
              <a:ea typeface="+mn-ea"/>
              <a:cs typeface="+mn-cs"/>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OOP Implementation Using PHP (Cont.)</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228600" y="1219200"/>
            <a:ext cx="8763000" cy="4724400"/>
          </a:xfrm>
        </p:spPr>
        <p:txBody>
          <a:bodyPr>
            <a:normAutofit fontScale="25000" lnSpcReduction="20000"/>
          </a:bodyPr>
          <a:lstStyle/>
          <a:p>
            <a:pPr algn="just">
              <a:buClr>
                <a:srgbClr val="15D570"/>
              </a:buClr>
              <a:buSzPct val="75000"/>
              <a:buNone/>
            </a:pPr>
            <a:r>
              <a:rPr lang="en-US" sz="8800" b="1" dirty="0" smtClean="0">
                <a:solidFill>
                  <a:schemeClr val="tx2">
                    <a:lumMod val="60000"/>
                    <a:lumOff val="40000"/>
                  </a:schemeClr>
                </a:solidFill>
              </a:rPr>
              <a:t>class</a:t>
            </a:r>
            <a:r>
              <a:rPr lang="en-US" sz="8800" b="1" dirty="0" smtClean="0">
                <a:solidFill>
                  <a:srgbClr val="FF0000"/>
                </a:solidFill>
              </a:rPr>
              <a:t> </a:t>
            </a:r>
            <a:r>
              <a:rPr lang="en-US" sz="8800" b="1" dirty="0" err="1" smtClean="0">
                <a:solidFill>
                  <a:srgbClr val="0070C0"/>
                </a:solidFill>
              </a:rPr>
              <a:t>MyClass</a:t>
            </a:r>
            <a:endParaRPr lang="en-US" sz="8800" b="1" dirty="0" smtClean="0">
              <a:solidFill>
                <a:srgbClr val="0070C0"/>
              </a:solidFill>
            </a:endParaRPr>
          </a:p>
          <a:p>
            <a:pPr algn="just">
              <a:buClr>
                <a:srgbClr val="15D570"/>
              </a:buClr>
              <a:buSzPct val="75000"/>
              <a:buNone/>
            </a:pPr>
            <a:r>
              <a:rPr lang="en-US" sz="8800" b="1" dirty="0" smtClean="0">
                <a:solidFill>
                  <a:srgbClr val="FF0000"/>
                </a:solidFill>
              </a:rPr>
              <a:t>{</a:t>
            </a:r>
          </a:p>
          <a:p>
            <a:pPr algn="just">
              <a:buClr>
                <a:srgbClr val="15D570"/>
              </a:buClr>
              <a:buSzPct val="75000"/>
              <a:buNone/>
            </a:pPr>
            <a:r>
              <a:rPr lang="en-US" sz="8800" b="1" dirty="0" smtClean="0">
                <a:solidFill>
                  <a:srgbClr val="FF0000"/>
                </a:solidFill>
              </a:rPr>
              <a:t>  </a:t>
            </a:r>
            <a:r>
              <a:rPr lang="en-US" sz="8800" b="1" dirty="0" smtClean="0">
                <a:solidFill>
                  <a:schemeClr val="tx2">
                    <a:lumMod val="60000"/>
                    <a:lumOff val="40000"/>
                  </a:schemeClr>
                </a:solidFill>
              </a:rPr>
              <a:t>public</a:t>
            </a:r>
            <a:r>
              <a:rPr lang="en-US" sz="8800" b="1" dirty="0" smtClean="0">
                <a:solidFill>
                  <a:srgbClr val="FF0000"/>
                </a:solidFill>
              </a:rPr>
              <a:t> </a:t>
            </a:r>
            <a:r>
              <a:rPr lang="en-US" sz="8800" b="1" dirty="0" smtClean="0">
                <a:solidFill>
                  <a:srgbClr val="078B43"/>
                </a:solidFill>
              </a:rPr>
              <a:t>$prop1 </a:t>
            </a:r>
            <a:r>
              <a:rPr lang="en-US" sz="8800" b="1" dirty="0" smtClean="0">
                <a:solidFill>
                  <a:srgbClr val="C00000"/>
                </a:solidFill>
              </a:rPr>
              <a:t>= "I'm a class property!";</a:t>
            </a:r>
          </a:p>
          <a:p>
            <a:pPr algn="just">
              <a:buClr>
                <a:srgbClr val="15D570"/>
              </a:buClr>
              <a:buSzPct val="75000"/>
              <a:buNone/>
            </a:pPr>
            <a:r>
              <a:rPr lang="en-US" sz="8800" b="1" dirty="0" smtClean="0">
                <a:solidFill>
                  <a:srgbClr val="FF0000"/>
                </a:solidFill>
              </a:rPr>
              <a:t> </a:t>
            </a:r>
          </a:p>
          <a:p>
            <a:pPr algn="just">
              <a:buClr>
                <a:srgbClr val="15D570"/>
              </a:buClr>
              <a:buSzPct val="75000"/>
              <a:buNone/>
            </a:pPr>
            <a:r>
              <a:rPr lang="en-US" sz="8800" b="1" dirty="0" smtClean="0">
                <a:solidFill>
                  <a:srgbClr val="FF0000"/>
                </a:solidFill>
              </a:rPr>
              <a:t>  </a:t>
            </a:r>
            <a:r>
              <a:rPr lang="en-US" sz="8800" b="1" dirty="0" smtClean="0">
                <a:solidFill>
                  <a:schemeClr val="tx2">
                    <a:lumMod val="60000"/>
                    <a:lumOff val="40000"/>
                  </a:schemeClr>
                </a:solidFill>
              </a:rPr>
              <a:t>public</a:t>
            </a:r>
            <a:r>
              <a:rPr lang="en-US" sz="8800" b="1" dirty="0" smtClean="0">
                <a:solidFill>
                  <a:srgbClr val="FF0000"/>
                </a:solidFill>
              </a:rPr>
              <a:t> </a:t>
            </a:r>
            <a:r>
              <a:rPr lang="en-US" sz="8800" b="1" dirty="0" smtClean="0">
                <a:solidFill>
                  <a:srgbClr val="0070C0"/>
                </a:solidFill>
              </a:rPr>
              <a:t>function</a:t>
            </a:r>
            <a:r>
              <a:rPr lang="en-US" sz="8800" b="1" dirty="0" smtClean="0">
                <a:solidFill>
                  <a:srgbClr val="FF0000"/>
                </a:solidFill>
              </a:rPr>
              <a:t> </a:t>
            </a:r>
            <a:r>
              <a:rPr lang="en-US" sz="8800" b="1" dirty="0" err="1" smtClean="0">
                <a:solidFill>
                  <a:schemeClr val="tx1">
                    <a:lumMod val="65000"/>
                    <a:lumOff val="35000"/>
                  </a:schemeClr>
                </a:solidFill>
              </a:rPr>
              <a:t>setProperty</a:t>
            </a:r>
            <a:r>
              <a:rPr lang="en-US" sz="8800" b="1" dirty="0" smtClean="0">
                <a:solidFill>
                  <a:schemeClr val="tx1">
                    <a:lumMod val="65000"/>
                    <a:lumOff val="35000"/>
                  </a:schemeClr>
                </a:solidFill>
              </a:rPr>
              <a:t>(</a:t>
            </a:r>
            <a:r>
              <a:rPr lang="en-US" sz="8800" b="1" dirty="0" smtClean="0">
                <a:solidFill>
                  <a:srgbClr val="078B43"/>
                </a:solidFill>
              </a:rPr>
              <a:t>$</a:t>
            </a:r>
            <a:r>
              <a:rPr lang="en-US" sz="8800" b="1" dirty="0" err="1" smtClean="0">
                <a:solidFill>
                  <a:srgbClr val="078B43"/>
                </a:solidFill>
              </a:rPr>
              <a:t>newval</a:t>
            </a:r>
            <a:r>
              <a:rPr lang="en-US" sz="8800" b="1" dirty="0" smtClean="0">
                <a:solidFill>
                  <a:schemeClr val="tx1">
                    <a:lumMod val="65000"/>
                    <a:lumOff val="35000"/>
                  </a:schemeClr>
                </a:solidFill>
              </a:rPr>
              <a:t>)</a:t>
            </a:r>
          </a:p>
          <a:p>
            <a:pPr algn="just">
              <a:buClr>
                <a:srgbClr val="15D570"/>
              </a:buClr>
              <a:buSzPct val="75000"/>
              <a:buNone/>
            </a:pPr>
            <a:r>
              <a:rPr lang="en-US" sz="8800" b="1" dirty="0" smtClean="0">
                <a:solidFill>
                  <a:srgbClr val="FF0000"/>
                </a:solidFill>
              </a:rPr>
              <a:t>  {</a:t>
            </a:r>
          </a:p>
          <a:p>
            <a:pPr algn="just">
              <a:buClr>
                <a:srgbClr val="15D570"/>
              </a:buClr>
              <a:buSzPct val="75000"/>
              <a:buNone/>
            </a:pPr>
            <a:r>
              <a:rPr lang="en-US" sz="8800" b="1" dirty="0" smtClean="0">
                <a:solidFill>
                  <a:srgbClr val="FF0000"/>
                </a:solidFill>
              </a:rPr>
              <a:t>     </a:t>
            </a:r>
            <a:r>
              <a:rPr lang="en-US" sz="8800" b="1" dirty="0" smtClean="0">
                <a:solidFill>
                  <a:srgbClr val="078B43"/>
                </a:solidFill>
              </a:rPr>
              <a:t> $this-&gt;prop1 </a:t>
            </a:r>
            <a:r>
              <a:rPr lang="en-US" sz="8800" b="1" dirty="0" smtClean="0">
                <a:solidFill>
                  <a:srgbClr val="C00000"/>
                </a:solidFill>
              </a:rPr>
              <a:t>= </a:t>
            </a:r>
            <a:r>
              <a:rPr lang="en-US" sz="8800" b="1" dirty="0" smtClean="0">
                <a:solidFill>
                  <a:srgbClr val="078B43"/>
                </a:solidFill>
              </a:rPr>
              <a:t>$</a:t>
            </a:r>
            <a:r>
              <a:rPr lang="en-US" sz="8800" b="1" dirty="0" err="1" smtClean="0">
                <a:solidFill>
                  <a:srgbClr val="078B43"/>
                </a:solidFill>
              </a:rPr>
              <a:t>newval</a:t>
            </a:r>
            <a:r>
              <a:rPr lang="en-US" sz="8800" b="1" dirty="0" smtClean="0">
                <a:solidFill>
                  <a:srgbClr val="C00000"/>
                </a:solidFill>
              </a:rPr>
              <a:t>;</a:t>
            </a:r>
          </a:p>
          <a:p>
            <a:pPr algn="just">
              <a:buClr>
                <a:srgbClr val="15D570"/>
              </a:buClr>
              <a:buSzPct val="75000"/>
              <a:buNone/>
            </a:pPr>
            <a:r>
              <a:rPr lang="en-US" sz="8800" b="1" dirty="0" smtClean="0">
                <a:solidFill>
                  <a:srgbClr val="FF0000"/>
                </a:solidFill>
              </a:rPr>
              <a:t>  }</a:t>
            </a:r>
          </a:p>
          <a:p>
            <a:pPr algn="just">
              <a:buClr>
                <a:srgbClr val="15D570"/>
              </a:buClr>
              <a:buSzPct val="75000"/>
              <a:buNone/>
            </a:pPr>
            <a:r>
              <a:rPr lang="en-US" sz="8800" b="1" dirty="0" smtClean="0">
                <a:solidFill>
                  <a:srgbClr val="FF0000"/>
                </a:solidFill>
              </a:rPr>
              <a:t> </a:t>
            </a:r>
          </a:p>
          <a:p>
            <a:pPr algn="just">
              <a:buClr>
                <a:srgbClr val="15D570"/>
              </a:buClr>
              <a:buSzPct val="75000"/>
              <a:buNone/>
            </a:pPr>
            <a:r>
              <a:rPr lang="en-US" sz="8800" b="1" dirty="0" smtClean="0">
                <a:solidFill>
                  <a:srgbClr val="FF0000"/>
                </a:solidFill>
              </a:rPr>
              <a:t>  </a:t>
            </a:r>
            <a:r>
              <a:rPr lang="en-US" sz="8800" b="1" dirty="0" smtClean="0">
                <a:solidFill>
                  <a:schemeClr val="tx2">
                    <a:lumMod val="60000"/>
                    <a:lumOff val="40000"/>
                  </a:schemeClr>
                </a:solidFill>
              </a:rPr>
              <a:t>public</a:t>
            </a:r>
            <a:r>
              <a:rPr lang="en-US" sz="8800" b="1" dirty="0" smtClean="0">
                <a:solidFill>
                  <a:srgbClr val="FF0000"/>
                </a:solidFill>
              </a:rPr>
              <a:t> </a:t>
            </a:r>
            <a:r>
              <a:rPr lang="en-US" sz="8800" b="1" dirty="0" smtClean="0">
                <a:solidFill>
                  <a:srgbClr val="0070C0"/>
                </a:solidFill>
              </a:rPr>
              <a:t>function</a:t>
            </a:r>
            <a:r>
              <a:rPr lang="en-US" sz="8800" b="1" dirty="0" smtClean="0">
                <a:solidFill>
                  <a:srgbClr val="FF0000"/>
                </a:solidFill>
              </a:rPr>
              <a:t> </a:t>
            </a:r>
            <a:r>
              <a:rPr lang="en-US" sz="8800" b="1" dirty="0" err="1" smtClean="0">
                <a:solidFill>
                  <a:schemeClr val="tx1">
                    <a:lumMod val="65000"/>
                    <a:lumOff val="35000"/>
                  </a:schemeClr>
                </a:solidFill>
              </a:rPr>
              <a:t>getProperty</a:t>
            </a:r>
            <a:r>
              <a:rPr lang="en-US" sz="8800" b="1" dirty="0" smtClean="0">
                <a:solidFill>
                  <a:schemeClr val="tx1">
                    <a:lumMod val="65000"/>
                    <a:lumOff val="35000"/>
                  </a:schemeClr>
                </a:solidFill>
              </a:rPr>
              <a:t>()</a:t>
            </a:r>
          </a:p>
          <a:p>
            <a:pPr algn="just">
              <a:buClr>
                <a:srgbClr val="15D570"/>
              </a:buClr>
              <a:buSzPct val="75000"/>
              <a:buNone/>
            </a:pPr>
            <a:r>
              <a:rPr lang="en-US" sz="8800" b="1" dirty="0" smtClean="0">
                <a:solidFill>
                  <a:srgbClr val="FF0000"/>
                </a:solidFill>
              </a:rPr>
              <a:t>  {</a:t>
            </a:r>
          </a:p>
          <a:p>
            <a:pPr algn="just">
              <a:buClr>
                <a:srgbClr val="15D570"/>
              </a:buClr>
              <a:buSzPct val="75000"/>
              <a:buNone/>
            </a:pPr>
            <a:r>
              <a:rPr lang="en-US" sz="8800" b="1" dirty="0" smtClean="0">
                <a:solidFill>
                  <a:srgbClr val="FF0000"/>
                </a:solidFill>
              </a:rPr>
              <a:t>      </a:t>
            </a:r>
            <a:r>
              <a:rPr lang="en-US" sz="8800" b="1" dirty="0" smtClean="0">
                <a:solidFill>
                  <a:schemeClr val="tx2">
                    <a:lumMod val="60000"/>
                    <a:lumOff val="40000"/>
                  </a:schemeClr>
                </a:solidFill>
              </a:rPr>
              <a:t>return</a:t>
            </a:r>
            <a:r>
              <a:rPr lang="en-US" sz="8800" b="1" dirty="0" smtClean="0">
                <a:solidFill>
                  <a:srgbClr val="C00000"/>
                </a:solidFill>
              </a:rPr>
              <a:t> </a:t>
            </a:r>
            <a:r>
              <a:rPr lang="en-US" sz="8800" b="1" dirty="0" smtClean="0">
                <a:solidFill>
                  <a:srgbClr val="078B43"/>
                </a:solidFill>
              </a:rPr>
              <a:t>$this-&gt;prop1</a:t>
            </a:r>
            <a:r>
              <a:rPr lang="en-US" sz="8800" b="1" dirty="0" smtClean="0">
                <a:solidFill>
                  <a:srgbClr val="C00000"/>
                </a:solidFill>
              </a:rPr>
              <a:t> . "&lt;</a:t>
            </a:r>
            <a:r>
              <a:rPr lang="en-US" sz="8800" b="1" dirty="0" err="1" smtClean="0">
                <a:solidFill>
                  <a:srgbClr val="C00000"/>
                </a:solidFill>
              </a:rPr>
              <a:t>br</a:t>
            </a:r>
            <a:r>
              <a:rPr lang="en-US" sz="8800" b="1" dirty="0" smtClean="0">
                <a:solidFill>
                  <a:srgbClr val="C00000"/>
                </a:solidFill>
              </a:rPr>
              <a:t> /&gt;";</a:t>
            </a:r>
          </a:p>
          <a:p>
            <a:pPr algn="just">
              <a:buClr>
                <a:srgbClr val="15D570"/>
              </a:buClr>
              <a:buSzPct val="75000"/>
              <a:buNone/>
            </a:pPr>
            <a:r>
              <a:rPr lang="en-US" sz="8800" b="1" dirty="0" smtClean="0">
                <a:solidFill>
                  <a:srgbClr val="FF0000"/>
                </a:solidFill>
              </a:rPr>
              <a:t>  }</a:t>
            </a:r>
          </a:p>
          <a:p>
            <a:pPr algn="just">
              <a:buClr>
                <a:srgbClr val="15D570"/>
              </a:buClr>
              <a:buSzPct val="75000"/>
              <a:buNone/>
            </a:pPr>
            <a:r>
              <a:rPr lang="en-US" sz="8800" b="1" dirty="0" smtClean="0">
                <a:solidFill>
                  <a:srgbClr val="FF0000"/>
                </a:solidFill>
              </a:rPr>
              <a:t>}</a:t>
            </a:r>
          </a:p>
          <a:p>
            <a:pPr algn="just">
              <a:buClr>
                <a:srgbClr val="15D570"/>
              </a:buClr>
              <a:buSzPct val="75000"/>
              <a:buNone/>
            </a:pPr>
            <a:endParaRPr lang="en-US" sz="2400" b="1" dirty="0" smtClean="0">
              <a:solidFill>
                <a:schemeClr val="tx1">
                  <a:lumMod val="65000"/>
                  <a:lumOff val="35000"/>
                </a:schemeClr>
              </a:solidFill>
            </a:endParaRP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OOP Implementation Using PHP (Cont.)</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524000"/>
            <a:ext cx="8458200" cy="3962400"/>
          </a:xfrm>
        </p:spPr>
        <p:txBody>
          <a:bodyPr>
            <a:normAutofit/>
          </a:bodyPr>
          <a:lstStyle/>
          <a:p>
            <a:pPr algn="just">
              <a:buClr>
                <a:srgbClr val="15D570"/>
              </a:buClr>
              <a:buSzPct val="75000"/>
              <a:buNone/>
            </a:pPr>
            <a:r>
              <a:rPr lang="en-US" sz="2400" b="1" dirty="0" smtClean="0">
                <a:solidFill>
                  <a:srgbClr val="078B43"/>
                </a:solidFill>
              </a:rPr>
              <a:t>$</a:t>
            </a:r>
            <a:r>
              <a:rPr lang="en-US" sz="2400" b="1" dirty="0" err="1" smtClean="0">
                <a:solidFill>
                  <a:srgbClr val="078B43"/>
                </a:solidFill>
              </a:rPr>
              <a:t>obj</a:t>
            </a:r>
            <a:r>
              <a:rPr lang="en-US" sz="2400" b="1" dirty="0" smtClean="0">
                <a:solidFill>
                  <a:srgbClr val="078B43"/>
                </a:solidFill>
              </a:rPr>
              <a:t> </a:t>
            </a:r>
            <a:r>
              <a:rPr lang="en-US" sz="2400" b="1" dirty="0" smtClean="0">
                <a:solidFill>
                  <a:schemeClr val="tx2">
                    <a:lumMod val="60000"/>
                    <a:lumOff val="40000"/>
                  </a:schemeClr>
                </a:solidFill>
              </a:rPr>
              <a:t>= new </a:t>
            </a:r>
            <a:r>
              <a:rPr lang="en-US" sz="2400" b="1" dirty="0" err="1" smtClean="0">
                <a:solidFill>
                  <a:schemeClr val="tx2">
                    <a:lumMod val="60000"/>
                    <a:lumOff val="40000"/>
                  </a:schemeClr>
                </a:solidFill>
              </a:rPr>
              <a:t>MyClass</a:t>
            </a:r>
            <a:r>
              <a:rPr lang="en-US" sz="2400" b="1" dirty="0" smtClean="0">
                <a:solidFill>
                  <a:schemeClr val="tx2">
                    <a:lumMod val="60000"/>
                    <a:lumOff val="40000"/>
                  </a:schemeClr>
                </a:solidFill>
              </a:rPr>
              <a:t>;</a:t>
            </a:r>
          </a:p>
          <a:p>
            <a:pPr algn="just">
              <a:buClr>
                <a:srgbClr val="15D570"/>
              </a:buClr>
              <a:buSzPct val="75000"/>
              <a:buNone/>
            </a:pPr>
            <a:r>
              <a:rPr lang="en-US" sz="2400" b="1" dirty="0" smtClean="0">
                <a:solidFill>
                  <a:schemeClr val="tx2">
                    <a:lumMod val="60000"/>
                    <a:lumOff val="40000"/>
                  </a:schemeClr>
                </a:solidFill>
              </a:rPr>
              <a:t> </a:t>
            </a:r>
          </a:p>
          <a:p>
            <a:pPr algn="just">
              <a:buClr>
                <a:srgbClr val="15D570"/>
              </a:buClr>
              <a:buSzPct val="75000"/>
              <a:buNone/>
            </a:pPr>
            <a:r>
              <a:rPr lang="en-US" sz="2400" b="1" dirty="0" smtClean="0">
                <a:solidFill>
                  <a:srgbClr val="C00000"/>
                </a:solidFill>
              </a:rPr>
              <a:t>echo</a:t>
            </a:r>
            <a:r>
              <a:rPr lang="en-US" sz="2400" b="1" dirty="0" smtClean="0">
                <a:solidFill>
                  <a:schemeClr val="tx2">
                    <a:lumMod val="60000"/>
                    <a:lumOff val="40000"/>
                  </a:schemeClr>
                </a:solidFill>
              </a:rPr>
              <a:t> </a:t>
            </a:r>
            <a:r>
              <a:rPr lang="en-US" sz="2400" b="1" dirty="0" smtClean="0">
                <a:solidFill>
                  <a:schemeClr val="tx1">
                    <a:lumMod val="65000"/>
                    <a:lumOff val="35000"/>
                  </a:schemeClr>
                </a:solidFill>
              </a:rPr>
              <a:t>$</a:t>
            </a:r>
            <a:r>
              <a:rPr lang="en-US" sz="2400" b="1" dirty="0" err="1" smtClean="0">
                <a:solidFill>
                  <a:schemeClr val="tx1">
                    <a:lumMod val="65000"/>
                    <a:lumOff val="35000"/>
                  </a:schemeClr>
                </a:solidFill>
              </a:rPr>
              <a:t>obj</a:t>
            </a:r>
            <a:r>
              <a:rPr lang="en-US" sz="2400" b="1" dirty="0" smtClean="0">
                <a:solidFill>
                  <a:schemeClr val="tx1">
                    <a:lumMod val="65000"/>
                    <a:lumOff val="35000"/>
                  </a:schemeClr>
                </a:solidFill>
              </a:rPr>
              <a:t>-&gt;</a:t>
            </a:r>
            <a:r>
              <a:rPr lang="en-US" sz="2400" b="1" dirty="0" err="1" smtClean="0">
                <a:solidFill>
                  <a:schemeClr val="tx1">
                    <a:lumMod val="65000"/>
                    <a:lumOff val="35000"/>
                  </a:schemeClr>
                </a:solidFill>
              </a:rPr>
              <a:t>getProperty</a:t>
            </a:r>
            <a:r>
              <a:rPr lang="en-US" sz="2400" b="1" dirty="0" smtClean="0">
                <a:solidFill>
                  <a:schemeClr val="tx1">
                    <a:lumMod val="65000"/>
                    <a:lumOff val="35000"/>
                  </a:schemeClr>
                </a:solidFill>
              </a:rPr>
              <a:t>();</a:t>
            </a:r>
            <a:r>
              <a:rPr lang="en-US" sz="2400" b="1" dirty="0" smtClean="0">
                <a:solidFill>
                  <a:schemeClr val="tx2">
                    <a:lumMod val="60000"/>
                    <a:lumOff val="40000"/>
                  </a:schemeClr>
                </a:solidFill>
              </a:rPr>
              <a:t> </a:t>
            </a:r>
          </a:p>
          <a:p>
            <a:pPr algn="just">
              <a:buClr>
                <a:srgbClr val="15D570"/>
              </a:buClr>
              <a:buSzPct val="75000"/>
              <a:buNone/>
            </a:pPr>
            <a:endParaRPr lang="en-US" sz="2400" b="1" dirty="0" smtClean="0">
              <a:solidFill>
                <a:schemeClr val="tx2">
                  <a:lumMod val="60000"/>
                  <a:lumOff val="40000"/>
                </a:schemeClr>
              </a:solidFill>
            </a:endParaRPr>
          </a:p>
          <a:p>
            <a:pPr algn="just">
              <a:buClr>
                <a:srgbClr val="15D570"/>
              </a:buClr>
              <a:buSzPct val="75000"/>
              <a:buNone/>
            </a:pPr>
            <a:r>
              <a:rPr lang="en-US" sz="2400" b="1" dirty="0" smtClean="0">
                <a:solidFill>
                  <a:schemeClr val="tx1">
                    <a:lumMod val="65000"/>
                    <a:lumOff val="35000"/>
                  </a:schemeClr>
                </a:solidFill>
              </a:rPr>
              <a:t>$</a:t>
            </a:r>
            <a:r>
              <a:rPr lang="en-US" sz="2400" b="1" dirty="0" err="1" smtClean="0">
                <a:solidFill>
                  <a:schemeClr val="tx1">
                    <a:lumMod val="65000"/>
                    <a:lumOff val="35000"/>
                  </a:schemeClr>
                </a:solidFill>
              </a:rPr>
              <a:t>obj</a:t>
            </a:r>
            <a:r>
              <a:rPr lang="en-US" sz="2400" b="1" dirty="0" smtClean="0">
                <a:solidFill>
                  <a:schemeClr val="tx1">
                    <a:lumMod val="65000"/>
                    <a:lumOff val="35000"/>
                  </a:schemeClr>
                </a:solidFill>
              </a:rPr>
              <a:t>-&gt;</a:t>
            </a:r>
            <a:r>
              <a:rPr lang="en-US" sz="2400" b="1" dirty="0" err="1" smtClean="0">
                <a:solidFill>
                  <a:schemeClr val="tx1">
                    <a:lumMod val="65000"/>
                    <a:lumOff val="35000"/>
                  </a:schemeClr>
                </a:solidFill>
              </a:rPr>
              <a:t>setProperty</a:t>
            </a:r>
            <a:r>
              <a:rPr lang="en-US" sz="2400" b="1" dirty="0" smtClean="0">
                <a:solidFill>
                  <a:schemeClr val="tx1">
                    <a:lumMod val="65000"/>
                    <a:lumOff val="35000"/>
                  </a:schemeClr>
                </a:solidFill>
              </a:rPr>
              <a:t>("I'm a new property value!"); </a:t>
            </a:r>
          </a:p>
          <a:p>
            <a:pPr algn="just">
              <a:buClr>
                <a:srgbClr val="15D570"/>
              </a:buClr>
              <a:buSzPct val="75000"/>
              <a:buNone/>
            </a:pPr>
            <a:r>
              <a:rPr lang="en-US" sz="2400" b="1" dirty="0" smtClean="0">
                <a:solidFill>
                  <a:schemeClr val="tx2">
                    <a:lumMod val="60000"/>
                    <a:lumOff val="40000"/>
                  </a:schemeClr>
                </a:solidFill>
              </a:rPr>
              <a:t> </a:t>
            </a:r>
          </a:p>
          <a:p>
            <a:pPr algn="just">
              <a:buClr>
                <a:srgbClr val="15D570"/>
              </a:buClr>
              <a:buSzPct val="75000"/>
              <a:buNone/>
            </a:pPr>
            <a:r>
              <a:rPr lang="en-US" sz="2400" b="1" dirty="0" smtClean="0">
                <a:solidFill>
                  <a:srgbClr val="C00000"/>
                </a:solidFill>
              </a:rPr>
              <a:t>echo</a:t>
            </a:r>
            <a:r>
              <a:rPr lang="en-US" sz="2400" b="1" dirty="0" smtClean="0">
                <a:solidFill>
                  <a:schemeClr val="tx2">
                    <a:lumMod val="60000"/>
                    <a:lumOff val="40000"/>
                  </a:schemeClr>
                </a:solidFill>
              </a:rPr>
              <a:t> </a:t>
            </a:r>
            <a:r>
              <a:rPr lang="en-US" sz="2400" b="1" dirty="0" smtClean="0">
                <a:solidFill>
                  <a:schemeClr val="tx1">
                    <a:lumMod val="65000"/>
                    <a:lumOff val="35000"/>
                  </a:schemeClr>
                </a:solidFill>
              </a:rPr>
              <a:t>$</a:t>
            </a:r>
            <a:r>
              <a:rPr lang="en-US" sz="2400" b="1" dirty="0" err="1" smtClean="0">
                <a:solidFill>
                  <a:schemeClr val="tx1">
                    <a:lumMod val="65000"/>
                    <a:lumOff val="35000"/>
                  </a:schemeClr>
                </a:solidFill>
              </a:rPr>
              <a:t>obj</a:t>
            </a:r>
            <a:r>
              <a:rPr lang="en-US" sz="2400" b="1" dirty="0" smtClean="0">
                <a:solidFill>
                  <a:schemeClr val="tx1">
                    <a:lumMod val="65000"/>
                    <a:lumOff val="35000"/>
                  </a:schemeClr>
                </a:solidFill>
              </a:rPr>
              <a:t>-&gt;</a:t>
            </a:r>
            <a:r>
              <a:rPr lang="en-US" sz="2400" b="1" dirty="0" err="1" smtClean="0">
                <a:solidFill>
                  <a:schemeClr val="tx1">
                    <a:lumMod val="65000"/>
                    <a:lumOff val="35000"/>
                  </a:schemeClr>
                </a:solidFill>
              </a:rPr>
              <a:t>getProperty</a:t>
            </a:r>
            <a:r>
              <a:rPr lang="en-US" sz="2400" b="1" dirty="0" smtClean="0">
                <a:solidFill>
                  <a:schemeClr val="tx1">
                    <a:lumMod val="65000"/>
                    <a:lumOff val="35000"/>
                  </a:schemeClr>
                </a:solidFill>
              </a:rPr>
              <a:t>(); </a:t>
            </a: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OOP Implementation Using PHP (Cont.)</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524000"/>
            <a:ext cx="8458200" cy="3962400"/>
          </a:xfrm>
        </p:spPr>
        <p:txBody>
          <a:bodyPr>
            <a:normAutofit fontScale="25000" lnSpcReduction="20000"/>
          </a:bodyPr>
          <a:lstStyle/>
          <a:p>
            <a:pPr algn="just">
              <a:buClr>
                <a:srgbClr val="15D570"/>
              </a:buClr>
              <a:buSzPct val="75000"/>
              <a:buNone/>
            </a:pPr>
            <a:r>
              <a:rPr lang="en-US" sz="9600" b="1" dirty="0" smtClean="0">
                <a:solidFill>
                  <a:srgbClr val="C00000"/>
                </a:solidFill>
              </a:rPr>
              <a:t>$</a:t>
            </a:r>
            <a:r>
              <a:rPr lang="en-US" sz="9600" b="1" dirty="0" err="1" smtClean="0">
                <a:solidFill>
                  <a:srgbClr val="C00000"/>
                </a:solidFill>
              </a:rPr>
              <a:t>obj</a:t>
            </a:r>
            <a:r>
              <a:rPr lang="en-US" sz="9600" b="1" dirty="0" smtClean="0">
                <a:solidFill>
                  <a:srgbClr val="C00000"/>
                </a:solidFill>
              </a:rPr>
              <a:t> </a:t>
            </a:r>
            <a:r>
              <a:rPr lang="en-US" sz="9600" b="1" dirty="0" smtClean="0">
                <a:solidFill>
                  <a:srgbClr val="078B43"/>
                </a:solidFill>
              </a:rPr>
              <a:t>= </a:t>
            </a:r>
            <a:r>
              <a:rPr lang="en-US" sz="9600" b="1" dirty="0" smtClean="0">
                <a:solidFill>
                  <a:schemeClr val="tx2">
                    <a:lumMod val="60000"/>
                    <a:lumOff val="40000"/>
                  </a:schemeClr>
                </a:solidFill>
              </a:rPr>
              <a:t>new </a:t>
            </a:r>
            <a:r>
              <a:rPr lang="en-US" sz="9600" b="1" dirty="0" err="1" smtClean="0">
                <a:solidFill>
                  <a:schemeClr val="tx2">
                    <a:lumMod val="60000"/>
                    <a:lumOff val="40000"/>
                  </a:schemeClr>
                </a:solidFill>
              </a:rPr>
              <a:t>MyClass</a:t>
            </a:r>
            <a:r>
              <a:rPr lang="en-US" sz="9600" b="1" dirty="0" smtClean="0">
                <a:solidFill>
                  <a:schemeClr val="tx2">
                    <a:lumMod val="60000"/>
                    <a:lumOff val="40000"/>
                  </a:schemeClr>
                </a:solidFill>
              </a:rPr>
              <a:t>;</a:t>
            </a:r>
            <a:endParaRPr lang="en-US" sz="9600" b="1" dirty="0" smtClean="0">
              <a:solidFill>
                <a:srgbClr val="078B43"/>
              </a:solidFill>
            </a:endParaRPr>
          </a:p>
          <a:p>
            <a:pPr algn="just">
              <a:buClr>
                <a:srgbClr val="15D570"/>
              </a:buClr>
              <a:buSzPct val="75000"/>
              <a:buNone/>
            </a:pPr>
            <a:r>
              <a:rPr lang="en-US" sz="9600" b="1" dirty="0" smtClean="0">
                <a:solidFill>
                  <a:srgbClr val="C00000"/>
                </a:solidFill>
              </a:rPr>
              <a:t>$obj2 </a:t>
            </a:r>
            <a:r>
              <a:rPr lang="en-US" sz="9600" b="1" dirty="0" smtClean="0">
                <a:solidFill>
                  <a:srgbClr val="078B43"/>
                </a:solidFill>
              </a:rPr>
              <a:t>= </a:t>
            </a:r>
            <a:r>
              <a:rPr lang="en-US" sz="9600" b="1" dirty="0" smtClean="0">
                <a:solidFill>
                  <a:schemeClr val="tx2">
                    <a:lumMod val="60000"/>
                    <a:lumOff val="40000"/>
                  </a:schemeClr>
                </a:solidFill>
              </a:rPr>
              <a:t>new </a:t>
            </a:r>
            <a:r>
              <a:rPr lang="en-US" sz="9600" b="1" dirty="0" err="1" smtClean="0">
                <a:solidFill>
                  <a:schemeClr val="tx2">
                    <a:lumMod val="60000"/>
                    <a:lumOff val="40000"/>
                  </a:schemeClr>
                </a:solidFill>
              </a:rPr>
              <a:t>MyClass</a:t>
            </a:r>
            <a:r>
              <a:rPr lang="en-US" sz="9600" b="1" dirty="0" smtClean="0">
                <a:solidFill>
                  <a:schemeClr val="tx2">
                    <a:lumMod val="60000"/>
                    <a:lumOff val="40000"/>
                  </a:schemeClr>
                </a:solidFill>
              </a:rPr>
              <a:t>;</a:t>
            </a:r>
          </a:p>
          <a:p>
            <a:pPr algn="just">
              <a:buClr>
                <a:srgbClr val="15D570"/>
              </a:buClr>
              <a:buSzPct val="75000"/>
              <a:buNone/>
            </a:pPr>
            <a:r>
              <a:rPr lang="en-US" sz="9600" b="1" dirty="0" smtClean="0">
                <a:solidFill>
                  <a:srgbClr val="078B43"/>
                </a:solidFill>
              </a:rPr>
              <a:t> </a:t>
            </a:r>
          </a:p>
          <a:p>
            <a:pPr algn="just">
              <a:buClr>
                <a:srgbClr val="15D570"/>
              </a:buClr>
              <a:buSzPct val="75000"/>
              <a:buNone/>
            </a:pPr>
            <a:r>
              <a:rPr lang="en-US" sz="9600" b="1" dirty="0" smtClean="0">
                <a:solidFill>
                  <a:srgbClr val="C00000"/>
                </a:solidFill>
              </a:rPr>
              <a:t>echo</a:t>
            </a:r>
            <a:r>
              <a:rPr lang="en-US" sz="9600" b="1" dirty="0" smtClean="0">
                <a:solidFill>
                  <a:srgbClr val="078B43"/>
                </a:solidFill>
              </a:rPr>
              <a:t> </a:t>
            </a:r>
            <a:r>
              <a:rPr lang="en-US" sz="9600" b="1" dirty="0" smtClean="0">
                <a:solidFill>
                  <a:schemeClr val="tx1">
                    <a:lumMod val="65000"/>
                    <a:lumOff val="35000"/>
                  </a:schemeClr>
                </a:solidFill>
              </a:rPr>
              <a:t>$</a:t>
            </a:r>
            <a:r>
              <a:rPr lang="en-US" sz="9600" b="1" dirty="0" err="1" smtClean="0">
                <a:solidFill>
                  <a:schemeClr val="tx1">
                    <a:lumMod val="65000"/>
                    <a:lumOff val="35000"/>
                  </a:schemeClr>
                </a:solidFill>
              </a:rPr>
              <a:t>obj</a:t>
            </a:r>
            <a:r>
              <a:rPr lang="en-US" sz="9600" b="1" dirty="0" smtClean="0">
                <a:solidFill>
                  <a:schemeClr val="tx1">
                    <a:lumMod val="65000"/>
                    <a:lumOff val="35000"/>
                  </a:schemeClr>
                </a:solidFill>
              </a:rPr>
              <a:t>-&gt;</a:t>
            </a:r>
            <a:r>
              <a:rPr lang="en-US" sz="9600" b="1" dirty="0" err="1" smtClean="0">
                <a:solidFill>
                  <a:schemeClr val="tx1">
                    <a:lumMod val="65000"/>
                    <a:lumOff val="35000"/>
                  </a:schemeClr>
                </a:solidFill>
              </a:rPr>
              <a:t>getProperty</a:t>
            </a:r>
            <a:r>
              <a:rPr lang="en-US" sz="9600" b="1" dirty="0" smtClean="0">
                <a:solidFill>
                  <a:schemeClr val="tx1">
                    <a:lumMod val="65000"/>
                    <a:lumOff val="35000"/>
                  </a:schemeClr>
                </a:solidFill>
              </a:rPr>
              <a:t>();</a:t>
            </a:r>
            <a:r>
              <a:rPr lang="en-US" sz="9600" b="1" dirty="0" smtClean="0">
                <a:solidFill>
                  <a:schemeClr val="tx2">
                    <a:lumMod val="60000"/>
                    <a:lumOff val="40000"/>
                  </a:schemeClr>
                </a:solidFill>
              </a:rPr>
              <a:t> </a:t>
            </a:r>
            <a:endParaRPr lang="en-US" sz="9600" b="1" dirty="0" smtClean="0">
              <a:solidFill>
                <a:srgbClr val="078B43"/>
              </a:solidFill>
            </a:endParaRPr>
          </a:p>
          <a:p>
            <a:pPr algn="just">
              <a:buClr>
                <a:srgbClr val="15D570"/>
              </a:buClr>
              <a:buSzPct val="75000"/>
              <a:buNone/>
            </a:pPr>
            <a:r>
              <a:rPr lang="en-US" sz="9600" b="1" dirty="0" smtClean="0">
                <a:solidFill>
                  <a:srgbClr val="C00000"/>
                </a:solidFill>
              </a:rPr>
              <a:t>echo</a:t>
            </a:r>
            <a:r>
              <a:rPr lang="en-US" sz="9600" b="1" dirty="0" smtClean="0">
                <a:solidFill>
                  <a:srgbClr val="078B43"/>
                </a:solidFill>
              </a:rPr>
              <a:t> </a:t>
            </a:r>
            <a:r>
              <a:rPr lang="en-US" sz="9600" b="1" dirty="0" smtClean="0">
                <a:solidFill>
                  <a:schemeClr val="tx1">
                    <a:lumMod val="65000"/>
                    <a:lumOff val="35000"/>
                  </a:schemeClr>
                </a:solidFill>
              </a:rPr>
              <a:t>$obj2-&gt;</a:t>
            </a:r>
            <a:r>
              <a:rPr lang="en-US" sz="9600" b="1" dirty="0" err="1" smtClean="0">
                <a:solidFill>
                  <a:schemeClr val="tx1">
                    <a:lumMod val="65000"/>
                    <a:lumOff val="35000"/>
                  </a:schemeClr>
                </a:solidFill>
              </a:rPr>
              <a:t>getProperty</a:t>
            </a:r>
            <a:r>
              <a:rPr lang="en-US" sz="9600" b="1" dirty="0" smtClean="0">
                <a:solidFill>
                  <a:schemeClr val="tx1">
                    <a:lumMod val="65000"/>
                    <a:lumOff val="35000"/>
                  </a:schemeClr>
                </a:solidFill>
              </a:rPr>
              <a:t>();</a:t>
            </a:r>
            <a:r>
              <a:rPr lang="en-US" sz="9600" b="1" dirty="0" smtClean="0">
                <a:solidFill>
                  <a:schemeClr val="tx2">
                    <a:lumMod val="60000"/>
                    <a:lumOff val="40000"/>
                  </a:schemeClr>
                </a:solidFill>
              </a:rPr>
              <a:t> </a:t>
            </a:r>
            <a:endParaRPr lang="en-US" sz="9600" b="1" dirty="0" smtClean="0">
              <a:solidFill>
                <a:srgbClr val="078B43"/>
              </a:solidFill>
            </a:endParaRPr>
          </a:p>
          <a:p>
            <a:pPr algn="just">
              <a:buClr>
                <a:srgbClr val="15D570"/>
              </a:buClr>
              <a:buSzPct val="75000"/>
              <a:buNone/>
            </a:pPr>
            <a:r>
              <a:rPr lang="en-US" sz="9600" b="1" dirty="0" smtClean="0">
                <a:solidFill>
                  <a:srgbClr val="078B43"/>
                </a:solidFill>
              </a:rPr>
              <a:t> </a:t>
            </a:r>
          </a:p>
          <a:p>
            <a:pPr algn="just">
              <a:buClr>
                <a:srgbClr val="15D570"/>
              </a:buClr>
              <a:buSzPct val="75000"/>
              <a:buNone/>
            </a:pPr>
            <a:r>
              <a:rPr lang="en-US" sz="9600" b="1" dirty="0" smtClean="0">
                <a:solidFill>
                  <a:schemeClr val="tx1">
                    <a:lumMod val="65000"/>
                    <a:lumOff val="35000"/>
                  </a:schemeClr>
                </a:solidFill>
              </a:rPr>
              <a:t>$</a:t>
            </a:r>
            <a:r>
              <a:rPr lang="en-US" sz="9600" b="1" dirty="0" err="1" smtClean="0">
                <a:solidFill>
                  <a:schemeClr val="tx1">
                    <a:lumMod val="65000"/>
                    <a:lumOff val="35000"/>
                  </a:schemeClr>
                </a:solidFill>
              </a:rPr>
              <a:t>obj</a:t>
            </a:r>
            <a:r>
              <a:rPr lang="en-US" sz="9600" b="1" dirty="0" smtClean="0">
                <a:solidFill>
                  <a:schemeClr val="tx1">
                    <a:lumMod val="65000"/>
                    <a:lumOff val="35000"/>
                  </a:schemeClr>
                </a:solidFill>
              </a:rPr>
              <a:t>-&gt;</a:t>
            </a:r>
            <a:r>
              <a:rPr lang="en-US" sz="9600" b="1" dirty="0" err="1" smtClean="0">
                <a:solidFill>
                  <a:schemeClr val="tx1">
                    <a:lumMod val="65000"/>
                    <a:lumOff val="35000"/>
                  </a:schemeClr>
                </a:solidFill>
              </a:rPr>
              <a:t>setProperty</a:t>
            </a:r>
            <a:r>
              <a:rPr lang="en-US" sz="9600" b="1" dirty="0" smtClean="0">
                <a:solidFill>
                  <a:schemeClr val="tx1">
                    <a:lumMod val="65000"/>
                    <a:lumOff val="35000"/>
                  </a:schemeClr>
                </a:solidFill>
              </a:rPr>
              <a:t>("I'm a new property value!"); </a:t>
            </a:r>
          </a:p>
          <a:p>
            <a:pPr algn="just">
              <a:buClr>
                <a:srgbClr val="15D570"/>
              </a:buClr>
              <a:buSzPct val="75000"/>
              <a:buNone/>
            </a:pPr>
            <a:r>
              <a:rPr lang="en-US" sz="9600" b="1" dirty="0" smtClean="0">
                <a:solidFill>
                  <a:schemeClr val="tx1">
                    <a:lumMod val="65000"/>
                    <a:lumOff val="35000"/>
                  </a:schemeClr>
                </a:solidFill>
              </a:rPr>
              <a:t>$obj2-&gt;</a:t>
            </a:r>
            <a:r>
              <a:rPr lang="en-US" sz="9600" b="1" dirty="0" err="1" smtClean="0">
                <a:solidFill>
                  <a:schemeClr val="tx1">
                    <a:lumMod val="65000"/>
                    <a:lumOff val="35000"/>
                  </a:schemeClr>
                </a:solidFill>
              </a:rPr>
              <a:t>setProperty</a:t>
            </a:r>
            <a:r>
              <a:rPr lang="en-US" sz="9600" b="1" dirty="0" smtClean="0">
                <a:solidFill>
                  <a:schemeClr val="tx1">
                    <a:lumMod val="65000"/>
                    <a:lumOff val="35000"/>
                  </a:schemeClr>
                </a:solidFill>
              </a:rPr>
              <a:t>("I belong to the second instance!"); </a:t>
            </a:r>
          </a:p>
          <a:p>
            <a:pPr algn="just">
              <a:buClr>
                <a:srgbClr val="15D570"/>
              </a:buClr>
              <a:buSzPct val="75000"/>
              <a:buNone/>
            </a:pPr>
            <a:r>
              <a:rPr lang="en-US" sz="9600" b="1" dirty="0" smtClean="0">
                <a:solidFill>
                  <a:srgbClr val="078B43"/>
                </a:solidFill>
              </a:rPr>
              <a:t> </a:t>
            </a:r>
          </a:p>
          <a:p>
            <a:pPr algn="just">
              <a:buClr>
                <a:srgbClr val="15D570"/>
              </a:buClr>
              <a:buSzPct val="75000"/>
              <a:buNone/>
            </a:pPr>
            <a:r>
              <a:rPr lang="en-US" sz="9600" b="1" dirty="0" smtClean="0">
                <a:solidFill>
                  <a:srgbClr val="C00000"/>
                </a:solidFill>
              </a:rPr>
              <a:t>echo</a:t>
            </a:r>
            <a:r>
              <a:rPr lang="en-US" sz="9600" b="1" dirty="0" smtClean="0">
                <a:solidFill>
                  <a:srgbClr val="078B43"/>
                </a:solidFill>
              </a:rPr>
              <a:t> </a:t>
            </a:r>
            <a:r>
              <a:rPr lang="en-US" sz="9600" b="1" dirty="0" smtClean="0">
                <a:solidFill>
                  <a:schemeClr val="tx1">
                    <a:lumMod val="65000"/>
                    <a:lumOff val="35000"/>
                  </a:schemeClr>
                </a:solidFill>
              </a:rPr>
              <a:t>$</a:t>
            </a:r>
            <a:r>
              <a:rPr lang="en-US" sz="9600" b="1" dirty="0" err="1" smtClean="0">
                <a:solidFill>
                  <a:schemeClr val="tx1">
                    <a:lumMod val="65000"/>
                    <a:lumOff val="35000"/>
                  </a:schemeClr>
                </a:solidFill>
              </a:rPr>
              <a:t>obj</a:t>
            </a:r>
            <a:r>
              <a:rPr lang="en-US" sz="9600" b="1" dirty="0" smtClean="0">
                <a:solidFill>
                  <a:schemeClr val="tx1">
                    <a:lumMod val="65000"/>
                    <a:lumOff val="35000"/>
                  </a:schemeClr>
                </a:solidFill>
              </a:rPr>
              <a:t>-&gt;</a:t>
            </a:r>
            <a:r>
              <a:rPr lang="en-US" sz="9600" b="1" dirty="0" err="1" smtClean="0">
                <a:solidFill>
                  <a:schemeClr val="tx1">
                    <a:lumMod val="65000"/>
                    <a:lumOff val="35000"/>
                  </a:schemeClr>
                </a:solidFill>
              </a:rPr>
              <a:t>getProperty</a:t>
            </a:r>
            <a:r>
              <a:rPr lang="en-US" sz="9600" b="1" dirty="0" smtClean="0">
                <a:solidFill>
                  <a:schemeClr val="tx1">
                    <a:lumMod val="65000"/>
                    <a:lumOff val="35000"/>
                  </a:schemeClr>
                </a:solidFill>
              </a:rPr>
              <a:t>();</a:t>
            </a:r>
            <a:r>
              <a:rPr lang="en-US" sz="9600" b="1" dirty="0" smtClean="0">
                <a:solidFill>
                  <a:schemeClr val="tx2">
                    <a:lumMod val="60000"/>
                    <a:lumOff val="40000"/>
                  </a:schemeClr>
                </a:solidFill>
              </a:rPr>
              <a:t> </a:t>
            </a:r>
            <a:endParaRPr lang="en-US" sz="9600" b="1" dirty="0" smtClean="0">
              <a:solidFill>
                <a:srgbClr val="078B43"/>
              </a:solidFill>
            </a:endParaRPr>
          </a:p>
          <a:p>
            <a:pPr algn="just">
              <a:buClr>
                <a:srgbClr val="15D570"/>
              </a:buClr>
              <a:buSzPct val="75000"/>
              <a:buNone/>
            </a:pPr>
            <a:r>
              <a:rPr lang="en-US" sz="9600" b="1" dirty="0" smtClean="0">
                <a:solidFill>
                  <a:srgbClr val="C00000"/>
                </a:solidFill>
              </a:rPr>
              <a:t>echo</a:t>
            </a:r>
            <a:r>
              <a:rPr lang="en-US" sz="9600" b="1" dirty="0" smtClean="0">
                <a:solidFill>
                  <a:srgbClr val="078B43"/>
                </a:solidFill>
              </a:rPr>
              <a:t> </a:t>
            </a:r>
            <a:r>
              <a:rPr lang="en-US" sz="9600" b="1" dirty="0" smtClean="0">
                <a:solidFill>
                  <a:schemeClr val="tx1">
                    <a:lumMod val="65000"/>
                    <a:lumOff val="35000"/>
                  </a:schemeClr>
                </a:solidFill>
              </a:rPr>
              <a:t>$obj2-&gt;</a:t>
            </a:r>
            <a:r>
              <a:rPr lang="en-US" sz="9600" b="1" dirty="0" err="1" smtClean="0">
                <a:solidFill>
                  <a:schemeClr val="tx1">
                    <a:lumMod val="65000"/>
                    <a:lumOff val="35000"/>
                  </a:schemeClr>
                </a:solidFill>
              </a:rPr>
              <a:t>getProperty</a:t>
            </a:r>
            <a:r>
              <a:rPr lang="en-US" sz="9600" b="1" dirty="0" smtClean="0">
                <a:solidFill>
                  <a:schemeClr val="tx1">
                    <a:lumMod val="65000"/>
                    <a:lumOff val="35000"/>
                  </a:schemeClr>
                </a:solidFill>
              </a:rPr>
              <a:t>();</a:t>
            </a:r>
            <a:r>
              <a:rPr lang="en-US" sz="9600" b="1" dirty="0" smtClean="0">
                <a:solidFill>
                  <a:schemeClr val="tx2">
                    <a:lumMod val="60000"/>
                    <a:lumOff val="40000"/>
                  </a:schemeClr>
                </a:solidFill>
              </a:rPr>
              <a:t> </a:t>
            </a:r>
            <a:endParaRPr lang="en-US" sz="9600" b="1" dirty="0" smtClean="0">
              <a:solidFill>
                <a:srgbClr val="078B43"/>
              </a:solidFill>
            </a:endParaRP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OOP Implementation Using PHP (Cont.)</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191000"/>
          </a:xfrm>
        </p:spPr>
        <p:txBody>
          <a:bodyPr>
            <a:normAutofit fontScale="92500" lnSpcReduction="10000"/>
          </a:bodyPr>
          <a:lstStyle/>
          <a:p>
            <a:pPr algn="just">
              <a:buClr>
                <a:srgbClr val="15D570"/>
              </a:buClr>
              <a:buSzPct val="75000"/>
              <a:buFont typeface="Wingdings" pitchFamily="2" charset="2"/>
              <a:buChar char="q"/>
            </a:pPr>
            <a:r>
              <a:rPr lang="en-US" sz="2400" b="1" dirty="0" smtClean="0">
                <a:solidFill>
                  <a:srgbClr val="00B0F0"/>
                </a:solidFill>
              </a:rPr>
              <a:t>Magic Methods − </a:t>
            </a:r>
            <a:r>
              <a:rPr lang="en-US" sz="2400" b="1" dirty="0" smtClean="0">
                <a:solidFill>
                  <a:schemeClr val="tx1">
                    <a:lumMod val="65000"/>
                    <a:lumOff val="35000"/>
                  </a:schemeClr>
                </a:solidFill>
              </a:rPr>
              <a:t>To make the use of objects easier, PHP also provides a number of magic methods, or special methods that are called when certain common actions occur within objects. This allows developers to perform a number of useful tasks with relative ease.</a:t>
            </a:r>
          </a:p>
          <a:p>
            <a:pPr algn="just">
              <a:buClr>
                <a:srgbClr val="15D570"/>
              </a:buClr>
              <a:buSzPct val="75000"/>
              <a:buFont typeface="Wingdings" pitchFamily="2" charset="2"/>
              <a:buChar char="q"/>
            </a:pPr>
            <a:r>
              <a:rPr lang="en-US" sz="2400" b="1" dirty="0" smtClean="0">
                <a:solidFill>
                  <a:srgbClr val="00B0F0"/>
                </a:solidFill>
              </a:rPr>
              <a:t>__construct()  −</a:t>
            </a:r>
            <a:r>
              <a:rPr lang="en-US" sz="2400" b="1" dirty="0" smtClean="0">
                <a:solidFill>
                  <a:schemeClr val="tx1">
                    <a:lumMod val="65000"/>
                    <a:lumOff val="35000"/>
                  </a:schemeClr>
                </a:solidFill>
              </a:rPr>
              <a:t> When an object is instantiated, it's often desirable to set a few things right at that point. To handle this, PHP provides the magic method __construct(), which is called automatically whenever a new object is created.</a:t>
            </a:r>
          </a:p>
          <a:p>
            <a:pPr algn="just">
              <a:buClr>
                <a:srgbClr val="15D570"/>
              </a:buClr>
              <a:buSzPct val="75000"/>
              <a:buFont typeface="Wingdings" pitchFamily="2" charset="2"/>
              <a:buChar char="q"/>
            </a:pPr>
            <a:r>
              <a:rPr lang="en-US" sz="2400" b="1" dirty="0" smtClean="0">
                <a:solidFill>
                  <a:srgbClr val="00B0F0"/>
                </a:solidFill>
              </a:rPr>
              <a:t>__destruct()  − </a:t>
            </a:r>
            <a:r>
              <a:rPr lang="en-US" sz="2400" b="1" dirty="0" smtClean="0">
                <a:solidFill>
                  <a:schemeClr val="tx1">
                    <a:lumMod val="65000"/>
                    <a:lumOff val="35000"/>
                  </a:schemeClr>
                </a:solidFill>
              </a:rPr>
              <a:t>To call a function when the object is destroyed, the __destruct() magic method is available. This is useful for class cleanup (closing a database connection, for instance).</a:t>
            </a:r>
            <a:endParaRPr lang="en-US" sz="2000" b="1" dirty="0" smtClean="0">
              <a:solidFill>
                <a:schemeClr val="tx1">
                  <a:lumMod val="65000"/>
                  <a:lumOff val="35000"/>
                </a:schemeClr>
              </a:solidFill>
            </a:endParaRP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OOP Implementation Using PHP (Cont.)</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228600" y="1219200"/>
            <a:ext cx="8763000" cy="4724400"/>
          </a:xfrm>
        </p:spPr>
        <p:txBody>
          <a:bodyPr>
            <a:normAutofit fontScale="25000" lnSpcReduction="20000"/>
          </a:bodyPr>
          <a:lstStyle/>
          <a:p>
            <a:pPr algn="just">
              <a:buClr>
                <a:srgbClr val="15D570"/>
              </a:buClr>
              <a:buSzPct val="75000"/>
              <a:buNone/>
            </a:pPr>
            <a:r>
              <a:rPr lang="en-US" sz="8800" b="1" dirty="0" smtClean="0">
                <a:solidFill>
                  <a:srgbClr val="FF0000"/>
                </a:solidFill>
              </a:rPr>
              <a:t> </a:t>
            </a:r>
          </a:p>
          <a:p>
            <a:pPr algn="just">
              <a:buClr>
                <a:srgbClr val="15D570"/>
              </a:buClr>
              <a:buSzPct val="75000"/>
              <a:buNone/>
            </a:pPr>
            <a:r>
              <a:rPr lang="en-US" sz="8800" b="1" dirty="0" smtClean="0">
                <a:solidFill>
                  <a:srgbClr val="FF0000"/>
                </a:solidFill>
              </a:rPr>
              <a:t>  </a:t>
            </a:r>
            <a:r>
              <a:rPr lang="en-US" sz="8800" b="1" dirty="0" smtClean="0">
                <a:solidFill>
                  <a:schemeClr val="tx2">
                    <a:lumMod val="60000"/>
                    <a:lumOff val="40000"/>
                  </a:schemeClr>
                </a:solidFill>
              </a:rPr>
              <a:t>public</a:t>
            </a:r>
            <a:r>
              <a:rPr lang="en-US" sz="8800" b="1" dirty="0" smtClean="0">
                <a:solidFill>
                  <a:srgbClr val="FF0000"/>
                </a:solidFill>
              </a:rPr>
              <a:t> </a:t>
            </a:r>
            <a:r>
              <a:rPr lang="en-US" sz="8800" b="1" dirty="0" smtClean="0">
                <a:solidFill>
                  <a:srgbClr val="0070C0"/>
                </a:solidFill>
              </a:rPr>
              <a:t>function</a:t>
            </a:r>
            <a:r>
              <a:rPr lang="en-US" sz="8800" b="1" dirty="0" smtClean="0">
                <a:solidFill>
                  <a:srgbClr val="FF0000"/>
                </a:solidFill>
              </a:rPr>
              <a:t> </a:t>
            </a:r>
            <a:r>
              <a:rPr lang="en-US" sz="8800" b="1" dirty="0" smtClean="0">
                <a:solidFill>
                  <a:schemeClr val="tx1">
                    <a:lumMod val="65000"/>
                    <a:lumOff val="35000"/>
                  </a:schemeClr>
                </a:solidFill>
              </a:rPr>
              <a:t>__construct()</a:t>
            </a:r>
          </a:p>
          <a:p>
            <a:pPr algn="just">
              <a:buClr>
                <a:srgbClr val="15D570"/>
              </a:buClr>
              <a:buSzPct val="75000"/>
              <a:buNone/>
            </a:pPr>
            <a:r>
              <a:rPr lang="en-US" sz="8800" b="1" dirty="0" smtClean="0">
                <a:solidFill>
                  <a:srgbClr val="FF0000"/>
                </a:solidFill>
              </a:rPr>
              <a:t>  {</a:t>
            </a:r>
          </a:p>
          <a:p>
            <a:pPr algn="just">
              <a:buClr>
                <a:srgbClr val="15D570"/>
              </a:buClr>
              <a:buSzPct val="75000"/>
              <a:buNone/>
            </a:pPr>
            <a:r>
              <a:rPr lang="en-US" sz="8800" b="1" dirty="0" smtClean="0">
                <a:solidFill>
                  <a:srgbClr val="FF0000"/>
                </a:solidFill>
              </a:rPr>
              <a:t>     </a:t>
            </a:r>
            <a:r>
              <a:rPr lang="en-US" sz="8800" b="1" dirty="0" smtClean="0">
                <a:solidFill>
                  <a:srgbClr val="078B43"/>
                </a:solidFill>
              </a:rPr>
              <a:t> </a:t>
            </a:r>
            <a:r>
              <a:rPr lang="en-US" sz="8800" b="1" dirty="0" smtClean="0">
                <a:solidFill>
                  <a:srgbClr val="C00000"/>
                </a:solidFill>
              </a:rPr>
              <a:t>echo</a:t>
            </a:r>
            <a:r>
              <a:rPr lang="en-US" sz="8800" b="1" dirty="0" smtClean="0">
                <a:solidFill>
                  <a:srgbClr val="078B43"/>
                </a:solidFill>
              </a:rPr>
              <a:t> 'The class "', __CLASS__, '" was initiated!&lt;</a:t>
            </a:r>
            <a:r>
              <a:rPr lang="en-US" sz="8800" b="1" dirty="0" err="1" smtClean="0">
                <a:solidFill>
                  <a:srgbClr val="078B43"/>
                </a:solidFill>
              </a:rPr>
              <a:t>br</a:t>
            </a:r>
            <a:r>
              <a:rPr lang="en-US" sz="8800" b="1" dirty="0" smtClean="0">
                <a:solidFill>
                  <a:srgbClr val="078B43"/>
                </a:solidFill>
              </a:rPr>
              <a:t> /&gt;';</a:t>
            </a:r>
            <a:endParaRPr lang="en-US" sz="8800" b="1" dirty="0" smtClean="0">
              <a:solidFill>
                <a:srgbClr val="C00000"/>
              </a:solidFill>
            </a:endParaRPr>
          </a:p>
          <a:p>
            <a:pPr algn="just">
              <a:buClr>
                <a:srgbClr val="15D570"/>
              </a:buClr>
              <a:buSzPct val="75000"/>
              <a:buNone/>
            </a:pPr>
            <a:r>
              <a:rPr lang="en-US" sz="8800" b="1" dirty="0" smtClean="0">
                <a:solidFill>
                  <a:srgbClr val="FF0000"/>
                </a:solidFill>
              </a:rPr>
              <a:t>  }</a:t>
            </a:r>
          </a:p>
          <a:p>
            <a:pPr algn="just">
              <a:buClr>
                <a:srgbClr val="15D570"/>
              </a:buClr>
              <a:buSzPct val="75000"/>
              <a:buNone/>
            </a:pPr>
            <a:r>
              <a:rPr lang="en-US" sz="8800" b="1" dirty="0" smtClean="0">
                <a:solidFill>
                  <a:srgbClr val="FF0000"/>
                </a:solidFill>
              </a:rPr>
              <a:t> </a:t>
            </a:r>
          </a:p>
          <a:p>
            <a:pPr algn="just">
              <a:buClr>
                <a:srgbClr val="15D570"/>
              </a:buClr>
              <a:buSzPct val="75000"/>
              <a:buNone/>
            </a:pPr>
            <a:r>
              <a:rPr lang="en-US" sz="8800" b="1" dirty="0" smtClean="0">
                <a:solidFill>
                  <a:srgbClr val="FF0000"/>
                </a:solidFill>
              </a:rPr>
              <a:t> </a:t>
            </a:r>
            <a:r>
              <a:rPr lang="en-US" sz="8800" b="1" dirty="0" smtClean="0">
                <a:solidFill>
                  <a:schemeClr val="tx2">
                    <a:lumMod val="60000"/>
                    <a:lumOff val="40000"/>
                  </a:schemeClr>
                </a:solidFill>
              </a:rPr>
              <a:t>public</a:t>
            </a:r>
            <a:r>
              <a:rPr lang="en-US" sz="8800" b="1" dirty="0" smtClean="0">
                <a:solidFill>
                  <a:srgbClr val="FF0000"/>
                </a:solidFill>
              </a:rPr>
              <a:t> </a:t>
            </a:r>
            <a:r>
              <a:rPr lang="en-US" sz="8800" b="1" dirty="0" smtClean="0">
                <a:solidFill>
                  <a:srgbClr val="0070C0"/>
                </a:solidFill>
              </a:rPr>
              <a:t>function</a:t>
            </a:r>
            <a:r>
              <a:rPr lang="en-US" sz="8800" b="1" dirty="0" smtClean="0">
                <a:solidFill>
                  <a:srgbClr val="FF0000"/>
                </a:solidFill>
              </a:rPr>
              <a:t> </a:t>
            </a:r>
            <a:r>
              <a:rPr lang="en-US" sz="8800" b="1" dirty="0" smtClean="0">
                <a:solidFill>
                  <a:schemeClr val="tx1">
                    <a:lumMod val="65000"/>
                    <a:lumOff val="35000"/>
                  </a:schemeClr>
                </a:solidFill>
              </a:rPr>
              <a:t>__destruct ()</a:t>
            </a:r>
          </a:p>
          <a:p>
            <a:pPr algn="just">
              <a:buClr>
                <a:srgbClr val="15D570"/>
              </a:buClr>
              <a:buSzPct val="75000"/>
              <a:buNone/>
            </a:pPr>
            <a:r>
              <a:rPr lang="en-US" sz="8800" b="1" dirty="0" smtClean="0">
                <a:solidFill>
                  <a:srgbClr val="FF0000"/>
                </a:solidFill>
              </a:rPr>
              <a:t>  {</a:t>
            </a:r>
          </a:p>
          <a:p>
            <a:pPr algn="just">
              <a:buClr>
                <a:srgbClr val="15D570"/>
              </a:buClr>
              <a:buSzPct val="75000"/>
              <a:buNone/>
            </a:pPr>
            <a:r>
              <a:rPr lang="en-US" sz="8800" b="1" dirty="0" smtClean="0">
                <a:solidFill>
                  <a:srgbClr val="FF0000"/>
                </a:solidFill>
              </a:rPr>
              <a:t>     </a:t>
            </a:r>
            <a:r>
              <a:rPr lang="en-US" sz="8800" b="1" dirty="0" smtClean="0">
                <a:solidFill>
                  <a:srgbClr val="078B43"/>
                </a:solidFill>
              </a:rPr>
              <a:t> </a:t>
            </a:r>
            <a:r>
              <a:rPr lang="en-US" sz="8800" b="1" dirty="0" smtClean="0">
                <a:solidFill>
                  <a:srgbClr val="C00000"/>
                </a:solidFill>
              </a:rPr>
              <a:t>echo </a:t>
            </a:r>
            <a:r>
              <a:rPr lang="en-US" sz="8800" b="1" dirty="0" smtClean="0">
                <a:solidFill>
                  <a:srgbClr val="078B43"/>
                </a:solidFill>
              </a:rPr>
              <a:t>'The class "', __CLASS__, '" was destroyed.&lt;</a:t>
            </a:r>
            <a:r>
              <a:rPr lang="en-US" sz="8800" b="1" dirty="0" err="1" smtClean="0">
                <a:solidFill>
                  <a:srgbClr val="078B43"/>
                </a:solidFill>
              </a:rPr>
              <a:t>br</a:t>
            </a:r>
            <a:r>
              <a:rPr lang="en-US" sz="8800" b="1" dirty="0" smtClean="0">
                <a:solidFill>
                  <a:srgbClr val="078B43"/>
                </a:solidFill>
              </a:rPr>
              <a:t> /&gt;';</a:t>
            </a:r>
          </a:p>
          <a:p>
            <a:pPr algn="just">
              <a:buClr>
                <a:srgbClr val="15D570"/>
              </a:buClr>
              <a:buSzPct val="75000"/>
              <a:buNone/>
            </a:pPr>
            <a:r>
              <a:rPr lang="en-US" sz="8800" b="1" dirty="0" smtClean="0">
                <a:solidFill>
                  <a:srgbClr val="FF0000"/>
                </a:solidFill>
              </a:rPr>
              <a:t>  }</a:t>
            </a:r>
          </a:p>
          <a:p>
            <a:pPr algn="just">
              <a:buClr>
                <a:srgbClr val="15D570"/>
              </a:buClr>
              <a:buSzPct val="75000"/>
              <a:buNone/>
            </a:pPr>
            <a:endParaRPr lang="en-US" sz="2400" b="1" dirty="0" smtClean="0">
              <a:solidFill>
                <a:schemeClr val="tx1">
                  <a:lumMod val="65000"/>
                  <a:lumOff val="35000"/>
                </a:schemeClr>
              </a:solidFill>
            </a:endParaRPr>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OOP Implementation Using PHP (Cont.)</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191000"/>
          </a:xfrm>
        </p:spPr>
        <p:txBody>
          <a:bodyPr>
            <a:normAutofit lnSpcReduction="10000"/>
          </a:bodyPr>
          <a:lstStyle/>
          <a:p>
            <a:pPr algn="just">
              <a:buClr>
                <a:srgbClr val="15D570"/>
              </a:buClr>
              <a:buSzPct val="75000"/>
              <a:buFont typeface="Wingdings" pitchFamily="2" charset="2"/>
              <a:buChar char="q"/>
            </a:pPr>
            <a:r>
              <a:rPr lang="en-US" sz="2400" b="1" dirty="0" smtClean="0">
                <a:solidFill>
                  <a:schemeClr val="tx1">
                    <a:lumMod val="65000"/>
                    <a:lumOff val="35000"/>
                  </a:schemeClr>
                </a:solidFill>
              </a:rPr>
              <a:t>Classes can inherit the methods and properties of another class using the extends keyword.</a:t>
            </a:r>
          </a:p>
          <a:p>
            <a:pPr algn="just">
              <a:buClr>
                <a:srgbClr val="15D570"/>
              </a:buClr>
              <a:buSzPct val="75000"/>
              <a:buNone/>
            </a:pPr>
            <a:endParaRPr lang="en-US" sz="2400" b="1" dirty="0" smtClean="0">
              <a:solidFill>
                <a:schemeClr val="tx1">
                  <a:lumMod val="65000"/>
                  <a:lumOff val="35000"/>
                </a:schemeClr>
              </a:solidFill>
            </a:endParaRPr>
          </a:p>
          <a:p>
            <a:pPr algn="just">
              <a:buClr>
                <a:srgbClr val="15D570"/>
              </a:buClr>
              <a:buSzPct val="75000"/>
              <a:buNone/>
            </a:pPr>
            <a:r>
              <a:rPr lang="en-US" sz="2400" b="1" dirty="0" smtClean="0">
                <a:solidFill>
                  <a:schemeClr val="tx2">
                    <a:lumMod val="60000"/>
                    <a:lumOff val="40000"/>
                  </a:schemeClr>
                </a:solidFill>
              </a:rPr>
              <a:t>class</a:t>
            </a:r>
            <a:r>
              <a:rPr lang="en-US" sz="2400" b="1" dirty="0" smtClean="0">
                <a:solidFill>
                  <a:schemeClr val="tx1">
                    <a:lumMod val="65000"/>
                    <a:lumOff val="35000"/>
                  </a:schemeClr>
                </a:solidFill>
              </a:rPr>
              <a:t> </a:t>
            </a:r>
            <a:r>
              <a:rPr lang="en-US" sz="2400" b="1" dirty="0" err="1" smtClean="0">
                <a:solidFill>
                  <a:srgbClr val="0070C0"/>
                </a:solidFill>
              </a:rPr>
              <a:t>MyOtherClass</a:t>
            </a:r>
            <a:r>
              <a:rPr lang="en-US" sz="2400" b="1" dirty="0" smtClean="0">
                <a:solidFill>
                  <a:schemeClr val="tx1">
                    <a:lumMod val="65000"/>
                    <a:lumOff val="35000"/>
                  </a:schemeClr>
                </a:solidFill>
              </a:rPr>
              <a:t> </a:t>
            </a:r>
            <a:r>
              <a:rPr lang="en-US" sz="2400" b="1" dirty="0" smtClean="0">
                <a:solidFill>
                  <a:srgbClr val="C00000"/>
                </a:solidFill>
              </a:rPr>
              <a:t>extends</a:t>
            </a:r>
            <a:r>
              <a:rPr lang="en-US" sz="2400" b="1" dirty="0" smtClean="0">
                <a:solidFill>
                  <a:schemeClr val="tx1">
                    <a:lumMod val="65000"/>
                    <a:lumOff val="35000"/>
                  </a:schemeClr>
                </a:solidFill>
              </a:rPr>
              <a:t> </a:t>
            </a:r>
            <a:r>
              <a:rPr lang="en-US" sz="2400" b="1" dirty="0" err="1" smtClean="0">
                <a:solidFill>
                  <a:srgbClr val="0070C0"/>
                </a:solidFill>
              </a:rPr>
              <a:t>MyClass</a:t>
            </a:r>
            <a:endParaRPr lang="en-US" sz="2400" b="1" dirty="0" smtClean="0">
              <a:solidFill>
                <a:srgbClr val="0070C0"/>
              </a:solidFill>
            </a:endParaRPr>
          </a:p>
          <a:p>
            <a:pPr algn="just">
              <a:buClr>
                <a:srgbClr val="15D570"/>
              </a:buClr>
              <a:buSzPct val="75000"/>
              <a:buNone/>
            </a:pPr>
            <a:r>
              <a:rPr lang="en-US" sz="2400" b="1" dirty="0" smtClean="0">
                <a:solidFill>
                  <a:schemeClr val="tx1">
                    <a:lumMod val="65000"/>
                    <a:lumOff val="35000"/>
                  </a:schemeClr>
                </a:solidFill>
              </a:rPr>
              <a:t>{</a:t>
            </a:r>
          </a:p>
          <a:p>
            <a:pPr algn="just">
              <a:buClr>
                <a:srgbClr val="15D570"/>
              </a:buClr>
              <a:buSzPct val="75000"/>
              <a:buNone/>
            </a:pPr>
            <a:r>
              <a:rPr lang="en-US" sz="2400" b="1" dirty="0" smtClean="0">
                <a:solidFill>
                  <a:schemeClr val="tx1">
                    <a:lumMod val="65000"/>
                    <a:lumOff val="35000"/>
                  </a:schemeClr>
                </a:solidFill>
              </a:rPr>
              <a:t>  </a:t>
            </a:r>
            <a:r>
              <a:rPr lang="en-US" sz="2400" b="1" dirty="0" smtClean="0">
                <a:solidFill>
                  <a:schemeClr val="tx2">
                    <a:lumMod val="60000"/>
                    <a:lumOff val="40000"/>
                  </a:schemeClr>
                </a:solidFill>
              </a:rPr>
              <a:t>public</a:t>
            </a:r>
            <a:r>
              <a:rPr lang="en-US" sz="2400" b="1" dirty="0" smtClean="0">
                <a:solidFill>
                  <a:schemeClr val="tx1">
                    <a:lumMod val="65000"/>
                    <a:lumOff val="35000"/>
                  </a:schemeClr>
                </a:solidFill>
              </a:rPr>
              <a:t> </a:t>
            </a:r>
            <a:r>
              <a:rPr lang="en-US" sz="2400" b="1" dirty="0" smtClean="0">
                <a:solidFill>
                  <a:srgbClr val="0070C0"/>
                </a:solidFill>
              </a:rPr>
              <a:t>function</a:t>
            </a:r>
            <a:r>
              <a:rPr lang="en-US" sz="2400" b="1" dirty="0" smtClean="0">
                <a:solidFill>
                  <a:schemeClr val="tx1">
                    <a:lumMod val="65000"/>
                    <a:lumOff val="35000"/>
                  </a:schemeClr>
                </a:solidFill>
              </a:rPr>
              <a:t> </a:t>
            </a:r>
            <a:r>
              <a:rPr lang="en-US" sz="2400" b="1" dirty="0" err="1" smtClean="0">
                <a:solidFill>
                  <a:schemeClr val="tx1">
                    <a:lumMod val="65000"/>
                    <a:lumOff val="35000"/>
                  </a:schemeClr>
                </a:solidFill>
              </a:rPr>
              <a:t>newMethod</a:t>
            </a:r>
            <a:r>
              <a:rPr lang="en-US" sz="2400" b="1" dirty="0" smtClean="0">
                <a:solidFill>
                  <a:schemeClr val="tx1">
                    <a:lumMod val="65000"/>
                    <a:lumOff val="35000"/>
                  </a:schemeClr>
                </a:solidFill>
              </a:rPr>
              <a:t>()</a:t>
            </a:r>
          </a:p>
          <a:p>
            <a:pPr algn="just">
              <a:buClr>
                <a:srgbClr val="15D570"/>
              </a:buClr>
              <a:buSzPct val="75000"/>
              <a:buNone/>
            </a:pPr>
            <a:r>
              <a:rPr lang="en-US" sz="2400" b="1" dirty="0" smtClean="0">
                <a:solidFill>
                  <a:schemeClr val="tx1">
                    <a:lumMod val="65000"/>
                    <a:lumOff val="35000"/>
                  </a:schemeClr>
                </a:solidFill>
              </a:rPr>
              <a:t>  {</a:t>
            </a:r>
          </a:p>
          <a:p>
            <a:pPr algn="just">
              <a:buClr>
                <a:srgbClr val="15D570"/>
              </a:buClr>
              <a:buSzPct val="75000"/>
              <a:buNone/>
            </a:pPr>
            <a:r>
              <a:rPr lang="en-US" sz="2400" b="1" dirty="0" smtClean="0">
                <a:solidFill>
                  <a:schemeClr val="tx1">
                    <a:lumMod val="65000"/>
                    <a:lumOff val="35000"/>
                  </a:schemeClr>
                </a:solidFill>
              </a:rPr>
              <a:t>      </a:t>
            </a:r>
            <a:r>
              <a:rPr lang="en-US" sz="2400" b="1" dirty="0" smtClean="0">
                <a:solidFill>
                  <a:srgbClr val="C00000"/>
                </a:solidFill>
              </a:rPr>
              <a:t>echo</a:t>
            </a:r>
            <a:r>
              <a:rPr lang="en-US" sz="2400" b="1" dirty="0" smtClean="0">
                <a:solidFill>
                  <a:schemeClr val="tx1">
                    <a:lumMod val="65000"/>
                    <a:lumOff val="35000"/>
                  </a:schemeClr>
                </a:solidFill>
              </a:rPr>
              <a:t> "From a new method in " . __CLASS__ . ".&lt;</a:t>
            </a:r>
            <a:r>
              <a:rPr lang="en-US" sz="2400" b="1" dirty="0" err="1" smtClean="0">
                <a:solidFill>
                  <a:schemeClr val="tx1">
                    <a:lumMod val="65000"/>
                    <a:lumOff val="35000"/>
                  </a:schemeClr>
                </a:solidFill>
              </a:rPr>
              <a:t>br</a:t>
            </a:r>
            <a:r>
              <a:rPr lang="en-US" sz="2400" b="1" dirty="0" smtClean="0">
                <a:solidFill>
                  <a:schemeClr val="tx1">
                    <a:lumMod val="65000"/>
                    <a:lumOff val="35000"/>
                  </a:schemeClr>
                </a:solidFill>
              </a:rPr>
              <a:t> /&gt;";</a:t>
            </a:r>
          </a:p>
          <a:p>
            <a:pPr algn="just">
              <a:buClr>
                <a:srgbClr val="15D570"/>
              </a:buClr>
              <a:buSzPct val="75000"/>
              <a:buNone/>
            </a:pPr>
            <a:r>
              <a:rPr lang="en-US" sz="2400" b="1" dirty="0" smtClean="0">
                <a:solidFill>
                  <a:schemeClr val="tx1">
                    <a:lumMod val="65000"/>
                    <a:lumOff val="35000"/>
                  </a:schemeClr>
                </a:solidFill>
              </a:rPr>
              <a:t>  }</a:t>
            </a:r>
          </a:p>
          <a:p>
            <a:pPr algn="just">
              <a:buClr>
                <a:srgbClr val="15D570"/>
              </a:buClr>
              <a:buSzPct val="75000"/>
              <a:buNone/>
            </a:pPr>
            <a:r>
              <a:rPr lang="en-US" sz="2400" b="1" dirty="0" smtClean="0">
                <a:solidFill>
                  <a:schemeClr val="tx1">
                    <a:lumMod val="65000"/>
                    <a:lumOff val="35000"/>
                  </a:schemeClr>
                </a:solidFill>
              </a:rPr>
              <a:t>}</a:t>
            </a:r>
          </a:p>
          <a:p>
            <a:pPr algn="just">
              <a:buClr>
                <a:srgbClr val="15D570"/>
              </a:buClr>
              <a:buSzPct val="75000"/>
              <a:buNone/>
            </a:pPr>
            <a:endParaRPr lang="en-US" sz="2400" b="1" dirty="0" smtClean="0">
              <a:solidFill>
                <a:schemeClr val="tx1">
                  <a:lumMod val="65000"/>
                  <a:lumOff val="35000"/>
                </a:schemeClr>
              </a:solidFill>
            </a:endParaRP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OOP Implementation Using PHP (Cont.)</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191000"/>
          </a:xfrm>
        </p:spPr>
        <p:txBody>
          <a:bodyPr>
            <a:normAutofit fontScale="77500" lnSpcReduction="20000"/>
          </a:bodyPr>
          <a:lstStyle/>
          <a:p>
            <a:pPr algn="just">
              <a:buClr>
                <a:srgbClr val="15D570"/>
              </a:buClr>
              <a:buSzPct val="75000"/>
              <a:buFont typeface="Wingdings" pitchFamily="2" charset="2"/>
              <a:buChar char="q"/>
            </a:pPr>
            <a:r>
              <a:rPr lang="en-US" sz="2400" b="1" dirty="0" smtClean="0">
                <a:solidFill>
                  <a:schemeClr val="tx1">
                    <a:lumMod val="65000"/>
                    <a:lumOff val="35000"/>
                  </a:schemeClr>
                </a:solidFill>
              </a:rPr>
              <a:t>Overwriting Inherited Properties and Methods</a:t>
            </a:r>
          </a:p>
          <a:p>
            <a:pPr algn="just">
              <a:buClr>
                <a:srgbClr val="15D570"/>
              </a:buClr>
              <a:buSzPct val="75000"/>
              <a:buNone/>
            </a:pPr>
            <a:endParaRPr lang="en-US" sz="2400" b="1" dirty="0" smtClean="0">
              <a:solidFill>
                <a:schemeClr val="tx1">
                  <a:lumMod val="65000"/>
                  <a:lumOff val="35000"/>
                </a:schemeClr>
              </a:solidFill>
            </a:endParaRPr>
          </a:p>
          <a:p>
            <a:pPr algn="just">
              <a:buClr>
                <a:srgbClr val="15D570"/>
              </a:buClr>
              <a:buSzPct val="75000"/>
              <a:buNone/>
            </a:pPr>
            <a:r>
              <a:rPr lang="en-US" sz="2400" b="1" dirty="0" smtClean="0">
                <a:solidFill>
                  <a:schemeClr val="tx2">
                    <a:lumMod val="60000"/>
                    <a:lumOff val="40000"/>
                  </a:schemeClr>
                </a:solidFill>
              </a:rPr>
              <a:t>class</a:t>
            </a:r>
            <a:r>
              <a:rPr lang="en-US" sz="2400" b="1" dirty="0" smtClean="0">
                <a:solidFill>
                  <a:schemeClr val="tx1">
                    <a:lumMod val="65000"/>
                    <a:lumOff val="35000"/>
                  </a:schemeClr>
                </a:solidFill>
              </a:rPr>
              <a:t> </a:t>
            </a:r>
            <a:r>
              <a:rPr lang="en-US" sz="2400" b="1" dirty="0" err="1" smtClean="0">
                <a:solidFill>
                  <a:srgbClr val="7030A0"/>
                </a:solidFill>
              </a:rPr>
              <a:t>MyOtherClass</a:t>
            </a:r>
            <a:r>
              <a:rPr lang="en-US" sz="2400" b="1" dirty="0" smtClean="0">
                <a:solidFill>
                  <a:schemeClr val="tx1">
                    <a:lumMod val="65000"/>
                    <a:lumOff val="35000"/>
                  </a:schemeClr>
                </a:solidFill>
              </a:rPr>
              <a:t> extends </a:t>
            </a:r>
            <a:r>
              <a:rPr lang="en-US" sz="2400" b="1" dirty="0" err="1" smtClean="0">
                <a:solidFill>
                  <a:srgbClr val="7030A0"/>
                </a:solidFill>
              </a:rPr>
              <a:t>MyClass</a:t>
            </a:r>
            <a:endParaRPr lang="en-US" sz="2400" b="1" dirty="0" smtClean="0">
              <a:solidFill>
                <a:srgbClr val="7030A0"/>
              </a:solidFill>
            </a:endParaRPr>
          </a:p>
          <a:p>
            <a:pPr algn="just">
              <a:buClr>
                <a:srgbClr val="15D570"/>
              </a:buClr>
              <a:buSzPct val="75000"/>
              <a:buNone/>
            </a:pPr>
            <a:r>
              <a:rPr lang="en-US" sz="2400" b="1" dirty="0" smtClean="0">
                <a:solidFill>
                  <a:schemeClr val="tx1">
                    <a:lumMod val="65000"/>
                    <a:lumOff val="35000"/>
                  </a:schemeClr>
                </a:solidFill>
              </a:rPr>
              <a:t>{</a:t>
            </a:r>
          </a:p>
          <a:p>
            <a:pPr algn="just">
              <a:buClr>
                <a:srgbClr val="15D570"/>
              </a:buClr>
              <a:buSzPct val="75000"/>
              <a:buNone/>
            </a:pPr>
            <a:r>
              <a:rPr lang="en-US" sz="2400" b="1" dirty="0" smtClean="0">
                <a:solidFill>
                  <a:schemeClr val="tx1">
                    <a:lumMod val="65000"/>
                    <a:lumOff val="35000"/>
                  </a:schemeClr>
                </a:solidFill>
              </a:rPr>
              <a:t>  </a:t>
            </a:r>
            <a:r>
              <a:rPr lang="en-US" sz="2400" b="1" dirty="0" smtClean="0">
                <a:solidFill>
                  <a:schemeClr val="tx2">
                    <a:lumMod val="60000"/>
                    <a:lumOff val="40000"/>
                  </a:schemeClr>
                </a:solidFill>
              </a:rPr>
              <a:t>public</a:t>
            </a:r>
            <a:r>
              <a:rPr lang="en-US" sz="2400" b="1" dirty="0" smtClean="0">
                <a:solidFill>
                  <a:schemeClr val="tx1">
                    <a:lumMod val="65000"/>
                    <a:lumOff val="35000"/>
                  </a:schemeClr>
                </a:solidFill>
              </a:rPr>
              <a:t> </a:t>
            </a:r>
            <a:r>
              <a:rPr lang="en-US" sz="2400" b="1" dirty="0" smtClean="0">
                <a:solidFill>
                  <a:srgbClr val="0070C0"/>
                </a:solidFill>
              </a:rPr>
              <a:t>function</a:t>
            </a:r>
            <a:r>
              <a:rPr lang="en-US" sz="2400" b="1" dirty="0" smtClean="0">
                <a:solidFill>
                  <a:schemeClr val="tx1">
                    <a:lumMod val="65000"/>
                    <a:lumOff val="35000"/>
                  </a:schemeClr>
                </a:solidFill>
              </a:rPr>
              <a:t> __construct()</a:t>
            </a:r>
          </a:p>
          <a:p>
            <a:pPr algn="just">
              <a:buClr>
                <a:srgbClr val="15D570"/>
              </a:buClr>
              <a:buSzPct val="75000"/>
              <a:buNone/>
            </a:pPr>
            <a:r>
              <a:rPr lang="en-US" sz="2400" b="1" dirty="0" smtClean="0">
                <a:solidFill>
                  <a:schemeClr val="tx1">
                    <a:lumMod val="65000"/>
                    <a:lumOff val="35000"/>
                  </a:schemeClr>
                </a:solidFill>
              </a:rPr>
              <a:t>  {</a:t>
            </a:r>
          </a:p>
          <a:p>
            <a:pPr algn="just">
              <a:buClr>
                <a:srgbClr val="15D570"/>
              </a:buClr>
              <a:buSzPct val="75000"/>
              <a:buNone/>
            </a:pPr>
            <a:r>
              <a:rPr lang="en-US" sz="2400" b="1" dirty="0" smtClean="0">
                <a:solidFill>
                  <a:schemeClr val="tx1">
                    <a:lumMod val="65000"/>
                    <a:lumOff val="35000"/>
                  </a:schemeClr>
                </a:solidFill>
              </a:rPr>
              <a:t>      </a:t>
            </a:r>
            <a:r>
              <a:rPr lang="en-US" sz="2400" b="1" dirty="0" smtClean="0">
                <a:solidFill>
                  <a:srgbClr val="C00000"/>
                </a:solidFill>
              </a:rPr>
              <a:t>echo "A new constructor in " . __CLASS__ . ".&lt;</a:t>
            </a:r>
            <a:r>
              <a:rPr lang="en-US" sz="2400" b="1" dirty="0" err="1" smtClean="0">
                <a:solidFill>
                  <a:srgbClr val="C00000"/>
                </a:solidFill>
              </a:rPr>
              <a:t>br</a:t>
            </a:r>
            <a:r>
              <a:rPr lang="en-US" sz="2400" b="1" dirty="0" smtClean="0">
                <a:solidFill>
                  <a:srgbClr val="C00000"/>
                </a:solidFill>
              </a:rPr>
              <a:t> /&gt;";</a:t>
            </a:r>
          </a:p>
          <a:p>
            <a:pPr algn="just">
              <a:buClr>
                <a:srgbClr val="15D570"/>
              </a:buClr>
              <a:buSzPct val="75000"/>
              <a:buNone/>
            </a:pPr>
            <a:r>
              <a:rPr lang="en-US" sz="2400" b="1" dirty="0" smtClean="0">
                <a:solidFill>
                  <a:schemeClr val="tx1">
                    <a:lumMod val="65000"/>
                    <a:lumOff val="35000"/>
                  </a:schemeClr>
                </a:solidFill>
              </a:rPr>
              <a:t>  }</a:t>
            </a:r>
          </a:p>
          <a:p>
            <a:pPr algn="just">
              <a:buClr>
                <a:srgbClr val="15D570"/>
              </a:buClr>
              <a:buSzPct val="75000"/>
              <a:buNone/>
            </a:pPr>
            <a:r>
              <a:rPr lang="en-US" sz="2400" b="1" dirty="0" smtClean="0">
                <a:solidFill>
                  <a:schemeClr val="tx1">
                    <a:lumMod val="65000"/>
                    <a:lumOff val="35000"/>
                  </a:schemeClr>
                </a:solidFill>
              </a:rPr>
              <a:t> </a:t>
            </a:r>
          </a:p>
          <a:p>
            <a:pPr algn="just">
              <a:buClr>
                <a:srgbClr val="15D570"/>
              </a:buClr>
              <a:buSzPct val="75000"/>
              <a:buNone/>
            </a:pPr>
            <a:r>
              <a:rPr lang="en-US" sz="2400" b="1" dirty="0" smtClean="0">
                <a:solidFill>
                  <a:schemeClr val="tx1">
                    <a:lumMod val="65000"/>
                    <a:lumOff val="35000"/>
                  </a:schemeClr>
                </a:solidFill>
              </a:rPr>
              <a:t>  </a:t>
            </a:r>
            <a:r>
              <a:rPr lang="en-US" sz="2400" b="1" dirty="0" smtClean="0">
                <a:solidFill>
                  <a:schemeClr val="tx2">
                    <a:lumMod val="60000"/>
                    <a:lumOff val="40000"/>
                  </a:schemeClr>
                </a:solidFill>
              </a:rPr>
              <a:t>public</a:t>
            </a:r>
            <a:r>
              <a:rPr lang="en-US" sz="2400" b="1" dirty="0" smtClean="0">
                <a:solidFill>
                  <a:schemeClr val="tx1">
                    <a:lumMod val="65000"/>
                    <a:lumOff val="35000"/>
                  </a:schemeClr>
                </a:solidFill>
              </a:rPr>
              <a:t> </a:t>
            </a:r>
            <a:r>
              <a:rPr lang="en-US" sz="2400" b="1" dirty="0" smtClean="0">
                <a:solidFill>
                  <a:srgbClr val="0070C0"/>
                </a:solidFill>
              </a:rPr>
              <a:t>function</a:t>
            </a:r>
            <a:r>
              <a:rPr lang="en-US" sz="2400" b="1" dirty="0" smtClean="0">
                <a:solidFill>
                  <a:schemeClr val="tx1">
                    <a:lumMod val="65000"/>
                    <a:lumOff val="35000"/>
                  </a:schemeClr>
                </a:solidFill>
              </a:rPr>
              <a:t> </a:t>
            </a:r>
            <a:r>
              <a:rPr lang="en-US" sz="2400" b="1" dirty="0" err="1" smtClean="0">
                <a:solidFill>
                  <a:schemeClr val="tx1">
                    <a:lumMod val="65000"/>
                    <a:lumOff val="35000"/>
                  </a:schemeClr>
                </a:solidFill>
              </a:rPr>
              <a:t>newMethod</a:t>
            </a:r>
            <a:r>
              <a:rPr lang="en-US" sz="2400" b="1" dirty="0" smtClean="0">
                <a:solidFill>
                  <a:schemeClr val="tx1">
                    <a:lumMod val="65000"/>
                    <a:lumOff val="35000"/>
                  </a:schemeClr>
                </a:solidFill>
              </a:rPr>
              <a:t>()</a:t>
            </a:r>
          </a:p>
          <a:p>
            <a:pPr algn="just">
              <a:buClr>
                <a:srgbClr val="15D570"/>
              </a:buClr>
              <a:buSzPct val="75000"/>
              <a:buNone/>
            </a:pPr>
            <a:r>
              <a:rPr lang="en-US" sz="2400" b="1" dirty="0" smtClean="0">
                <a:solidFill>
                  <a:schemeClr val="tx1">
                    <a:lumMod val="65000"/>
                    <a:lumOff val="35000"/>
                  </a:schemeClr>
                </a:solidFill>
              </a:rPr>
              <a:t>  {</a:t>
            </a:r>
          </a:p>
          <a:p>
            <a:pPr algn="just">
              <a:buClr>
                <a:srgbClr val="15D570"/>
              </a:buClr>
              <a:buSzPct val="75000"/>
              <a:buNone/>
            </a:pPr>
            <a:r>
              <a:rPr lang="en-US" sz="2400" b="1" dirty="0" smtClean="0">
                <a:solidFill>
                  <a:schemeClr val="tx1">
                    <a:lumMod val="65000"/>
                    <a:lumOff val="35000"/>
                  </a:schemeClr>
                </a:solidFill>
              </a:rPr>
              <a:t>      </a:t>
            </a:r>
            <a:r>
              <a:rPr lang="en-US" sz="2400" b="1" dirty="0" smtClean="0">
                <a:solidFill>
                  <a:srgbClr val="C00000"/>
                </a:solidFill>
              </a:rPr>
              <a:t>echo "From a new method in " . __CLASS__ . ".&lt;</a:t>
            </a:r>
            <a:r>
              <a:rPr lang="en-US" sz="2400" b="1" dirty="0" err="1" smtClean="0">
                <a:solidFill>
                  <a:srgbClr val="C00000"/>
                </a:solidFill>
              </a:rPr>
              <a:t>br</a:t>
            </a:r>
            <a:r>
              <a:rPr lang="en-US" sz="2400" b="1" dirty="0" smtClean="0">
                <a:solidFill>
                  <a:srgbClr val="C00000"/>
                </a:solidFill>
              </a:rPr>
              <a:t> /&gt;";</a:t>
            </a:r>
          </a:p>
          <a:p>
            <a:pPr algn="just">
              <a:buClr>
                <a:srgbClr val="15D570"/>
              </a:buClr>
              <a:buSzPct val="75000"/>
              <a:buNone/>
            </a:pPr>
            <a:r>
              <a:rPr lang="en-US" sz="2400" b="1" dirty="0" smtClean="0">
                <a:solidFill>
                  <a:schemeClr val="tx1">
                    <a:lumMod val="65000"/>
                    <a:lumOff val="35000"/>
                  </a:schemeClr>
                </a:solidFill>
              </a:rPr>
              <a:t>  }</a:t>
            </a:r>
          </a:p>
          <a:p>
            <a:pPr algn="just">
              <a:buClr>
                <a:srgbClr val="15D570"/>
              </a:buClr>
              <a:buSzPct val="75000"/>
              <a:buNone/>
            </a:pPr>
            <a:r>
              <a:rPr lang="en-US" sz="2400" b="1" dirty="0" smtClean="0">
                <a:solidFill>
                  <a:schemeClr val="tx1">
                    <a:lumMod val="65000"/>
                    <a:lumOff val="35000"/>
                  </a:schemeClr>
                </a:solidFill>
              </a:rPr>
              <a:t>}</a:t>
            </a:r>
          </a:p>
          <a:p>
            <a:pPr algn="just">
              <a:buClr>
                <a:srgbClr val="15D570"/>
              </a:buClr>
              <a:buSzPct val="75000"/>
              <a:buNone/>
            </a:pPr>
            <a:endParaRPr lang="en-US" sz="2400" b="1" dirty="0" smtClean="0">
              <a:solidFill>
                <a:schemeClr val="tx1">
                  <a:lumMod val="65000"/>
                  <a:lumOff val="35000"/>
                </a:schemeClr>
              </a:solidFill>
            </a:endParaRPr>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OOP Implementation Using PHP (Cont.)</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572000"/>
          </a:xfrm>
        </p:spPr>
        <p:txBody>
          <a:bodyPr>
            <a:normAutofit fontScale="62500" lnSpcReduction="20000"/>
          </a:bodyPr>
          <a:lstStyle/>
          <a:p>
            <a:pPr algn="just">
              <a:buClr>
                <a:srgbClr val="15D570"/>
              </a:buClr>
              <a:buSzPct val="75000"/>
              <a:buFont typeface="Wingdings" pitchFamily="2" charset="2"/>
              <a:buChar char="q"/>
            </a:pPr>
            <a:r>
              <a:rPr lang="en-US" sz="3800" b="1" dirty="0" smtClean="0">
                <a:solidFill>
                  <a:schemeClr val="tx1">
                    <a:lumMod val="65000"/>
                    <a:lumOff val="35000"/>
                  </a:schemeClr>
                </a:solidFill>
              </a:rPr>
              <a:t>Preserving Original Method Functionality While Overwriting Methods</a:t>
            </a:r>
          </a:p>
          <a:p>
            <a:pPr algn="just">
              <a:buClr>
                <a:srgbClr val="15D570"/>
              </a:buClr>
              <a:buSzPct val="75000"/>
              <a:buNone/>
            </a:pPr>
            <a:endParaRPr lang="en-US" sz="2400" b="1" dirty="0" smtClean="0">
              <a:solidFill>
                <a:schemeClr val="tx1">
                  <a:lumMod val="65000"/>
                  <a:lumOff val="35000"/>
                </a:schemeClr>
              </a:solidFill>
            </a:endParaRPr>
          </a:p>
          <a:p>
            <a:pPr algn="just">
              <a:buClr>
                <a:srgbClr val="15D570"/>
              </a:buClr>
              <a:buSzPct val="75000"/>
              <a:buNone/>
            </a:pPr>
            <a:r>
              <a:rPr lang="en-US" sz="2900" b="1" dirty="0" smtClean="0">
                <a:solidFill>
                  <a:schemeClr val="tx2">
                    <a:lumMod val="60000"/>
                    <a:lumOff val="40000"/>
                  </a:schemeClr>
                </a:solidFill>
              </a:rPr>
              <a:t>class</a:t>
            </a:r>
            <a:r>
              <a:rPr lang="en-US" sz="2900" b="1" dirty="0" smtClean="0">
                <a:solidFill>
                  <a:schemeClr val="tx1">
                    <a:lumMod val="65000"/>
                    <a:lumOff val="35000"/>
                  </a:schemeClr>
                </a:solidFill>
              </a:rPr>
              <a:t> </a:t>
            </a:r>
            <a:r>
              <a:rPr lang="en-US" sz="2900" b="1" dirty="0" err="1" smtClean="0">
                <a:solidFill>
                  <a:srgbClr val="7030A0"/>
                </a:solidFill>
              </a:rPr>
              <a:t>MyOtherClass</a:t>
            </a:r>
            <a:r>
              <a:rPr lang="en-US" sz="2900" b="1" dirty="0" smtClean="0">
                <a:solidFill>
                  <a:schemeClr val="tx1">
                    <a:lumMod val="65000"/>
                    <a:lumOff val="35000"/>
                  </a:schemeClr>
                </a:solidFill>
              </a:rPr>
              <a:t> extends </a:t>
            </a:r>
            <a:r>
              <a:rPr lang="en-US" sz="2900" b="1" dirty="0" err="1" smtClean="0">
                <a:solidFill>
                  <a:srgbClr val="7030A0"/>
                </a:solidFill>
              </a:rPr>
              <a:t>MyClass</a:t>
            </a:r>
            <a:endParaRPr lang="en-US" sz="2900" b="1" dirty="0" smtClean="0">
              <a:solidFill>
                <a:srgbClr val="7030A0"/>
              </a:solidFill>
            </a:endParaRPr>
          </a:p>
          <a:p>
            <a:pPr algn="just">
              <a:buClr>
                <a:srgbClr val="15D570"/>
              </a:buClr>
              <a:buSzPct val="75000"/>
              <a:buNone/>
            </a:pPr>
            <a:r>
              <a:rPr lang="en-US" sz="2900" b="1" dirty="0" smtClean="0">
                <a:solidFill>
                  <a:schemeClr val="tx1">
                    <a:lumMod val="65000"/>
                    <a:lumOff val="35000"/>
                  </a:schemeClr>
                </a:solidFill>
              </a:rPr>
              <a:t>{</a:t>
            </a:r>
          </a:p>
          <a:p>
            <a:pPr algn="just">
              <a:buClr>
                <a:srgbClr val="15D570"/>
              </a:buClr>
              <a:buSzPct val="75000"/>
              <a:buNone/>
            </a:pPr>
            <a:r>
              <a:rPr lang="en-US" sz="2900" b="1" dirty="0" smtClean="0">
                <a:solidFill>
                  <a:schemeClr val="tx1">
                    <a:lumMod val="65000"/>
                    <a:lumOff val="35000"/>
                  </a:schemeClr>
                </a:solidFill>
              </a:rPr>
              <a:t>  </a:t>
            </a:r>
            <a:r>
              <a:rPr lang="en-US" sz="2900" b="1" dirty="0" smtClean="0">
                <a:solidFill>
                  <a:schemeClr val="tx2">
                    <a:lumMod val="60000"/>
                    <a:lumOff val="40000"/>
                  </a:schemeClr>
                </a:solidFill>
              </a:rPr>
              <a:t>public</a:t>
            </a:r>
            <a:r>
              <a:rPr lang="en-US" sz="2900" b="1" dirty="0" smtClean="0">
                <a:solidFill>
                  <a:schemeClr val="tx1">
                    <a:lumMod val="65000"/>
                    <a:lumOff val="35000"/>
                  </a:schemeClr>
                </a:solidFill>
              </a:rPr>
              <a:t> </a:t>
            </a:r>
            <a:r>
              <a:rPr lang="en-US" sz="2900" b="1" dirty="0" smtClean="0">
                <a:solidFill>
                  <a:srgbClr val="0070C0"/>
                </a:solidFill>
              </a:rPr>
              <a:t>function</a:t>
            </a:r>
            <a:r>
              <a:rPr lang="en-US" sz="2900" b="1" dirty="0" smtClean="0">
                <a:solidFill>
                  <a:schemeClr val="tx1">
                    <a:lumMod val="65000"/>
                    <a:lumOff val="35000"/>
                  </a:schemeClr>
                </a:solidFill>
              </a:rPr>
              <a:t> __construct()</a:t>
            </a:r>
          </a:p>
          <a:p>
            <a:pPr algn="just">
              <a:buClr>
                <a:srgbClr val="15D570"/>
              </a:buClr>
              <a:buSzPct val="75000"/>
              <a:buNone/>
            </a:pPr>
            <a:r>
              <a:rPr lang="en-US" sz="2900" b="1" dirty="0" smtClean="0">
                <a:solidFill>
                  <a:schemeClr val="tx1">
                    <a:lumMod val="65000"/>
                    <a:lumOff val="35000"/>
                  </a:schemeClr>
                </a:solidFill>
              </a:rPr>
              <a:t>  {</a:t>
            </a:r>
          </a:p>
          <a:p>
            <a:pPr algn="just">
              <a:buClr>
                <a:srgbClr val="15D570"/>
              </a:buClr>
              <a:buSzPct val="75000"/>
              <a:buNone/>
            </a:pPr>
            <a:r>
              <a:rPr lang="en-US" sz="2900" b="1" dirty="0" smtClean="0">
                <a:solidFill>
                  <a:schemeClr val="tx1">
                    <a:lumMod val="65000"/>
                    <a:lumOff val="35000"/>
                  </a:schemeClr>
                </a:solidFill>
              </a:rPr>
              <a:t>      </a:t>
            </a:r>
            <a:r>
              <a:rPr lang="en-US" sz="2900" b="1" dirty="0" smtClean="0">
                <a:solidFill>
                  <a:srgbClr val="0070C0"/>
                </a:solidFill>
              </a:rPr>
              <a:t>parent::</a:t>
            </a:r>
            <a:r>
              <a:rPr lang="en-US" sz="2900" b="1" dirty="0" smtClean="0">
                <a:solidFill>
                  <a:schemeClr val="tx1">
                    <a:lumMod val="65000"/>
                    <a:lumOff val="35000"/>
                  </a:schemeClr>
                </a:solidFill>
              </a:rPr>
              <a:t>__construct(); </a:t>
            </a:r>
          </a:p>
          <a:p>
            <a:pPr algn="just">
              <a:buClr>
                <a:srgbClr val="15D570"/>
              </a:buClr>
              <a:buSzPct val="75000"/>
              <a:buNone/>
            </a:pPr>
            <a:r>
              <a:rPr lang="en-US" sz="2900" b="1" dirty="0" smtClean="0">
                <a:solidFill>
                  <a:schemeClr val="tx1">
                    <a:lumMod val="65000"/>
                    <a:lumOff val="35000"/>
                  </a:schemeClr>
                </a:solidFill>
              </a:rPr>
              <a:t>      </a:t>
            </a:r>
            <a:r>
              <a:rPr lang="en-US" sz="2900" b="1" dirty="0" smtClean="0">
                <a:solidFill>
                  <a:srgbClr val="C00000"/>
                </a:solidFill>
              </a:rPr>
              <a:t>echo "A new constructor in " . __CLASS__ . ".&lt;</a:t>
            </a:r>
            <a:r>
              <a:rPr lang="en-US" sz="2900" b="1" dirty="0" err="1" smtClean="0">
                <a:solidFill>
                  <a:srgbClr val="C00000"/>
                </a:solidFill>
              </a:rPr>
              <a:t>br</a:t>
            </a:r>
            <a:r>
              <a:rPr lang="en-US" sz="2900" b="1" dirty="0" smtClean="0">
                <a:solidFill>
                  <a:srgbClr val="C00000"/>
                </a:solidFill>
              </a:rPr>
              <a:t> /&gt;";</a:t>
            </a:r>
          </a:p>
          <a:p>
            <a:pPr algn="just">
              <a:buClr>
                <a:srgbClr val="15D570"/>
              </a:buClr>
              <a:buSzPct val="75000"/>
              <a:buNone/>
            </a:pPr>
            <a:r>
              <a:rPr lang="en-US" sz="2900" b="1" dirty="0" smtClean="0">
                <a:solidFill>
                  <a:schemeClr val="tx1">
                    <a:lumMod val="65000"/>
                    <a:lumOff val="35000"/>
                  </a:schemeClr>
                </a:solidFill>
              </a:rPr>
              <a:t>  }</a:t>
            </a:r>
          </a:p>
          <a:p>
            <a:pPr algn="just">
              <a:buClr>
                <a:srgbClr val="15D570"/>
              </a:buClr>
              <a:buSzPct val="75000"/>
              <a:buNone/>
            </a:pPr>
            <a:r>
              <a:rPr lang="en-US" sz="2900" b="1" dirty="0" smtClean="0">
                <a:solidFill>
                  <a:schemeClr val="tx1">
                    <a:lumMod val="65000"/>
                    <a:lumOff val="35000"/>
                  </a:schemeClr>
                </a:solidFill>
              </a:rPr>
              <a:t> </a:t>
            </a:r>
          </a:p>
          <a:p>
            <a:pPr algn="just">
              <a:buClr>
                <a:srgbClr val="15D570"/>
              </a:buClr>
              <a:buSzPct val="75000"/>
              <a:buNone/>
            </a:pPr>
            <a:r>
              <a:rPr lang="en-US" sz="2900" b="1" dirty="0" smtClean="0">
                <a:solidFill>
                  <a:schemeClr val="tx1">
                    <a:lumMod val="65000"/>
                    <a:lumOff val="35000"/>
                  </a:schemeClr>
                </a:solidFill>
              </a:rPr>
              <a:t>  </a:t>
            </a:r>
            <a:r>
              <a:rPr lang="en-US" sz="2900" b="1" dirty="0" smtClean="0">
                <a:solidFill>
                  <a:schemeClr val="tx2">
                    <a:lumMod val="60000"/>
                    <a:lumOff val="40000"/>
                  </a:schemeClr>
                </a:solidFill>
              </a:rPr>
              <a:t>public</a:t>
            </a:r>
            <a:r>
              <a:rPr lang="en-US" sz="2900" b="1" dirty="0" smtClean="0">
                <a:solidFill>
                  <a:schemeClr val="tx1">
                    <a:lumMod val="65000"/>
                    <a:lumOff val="35000"/>
                  </a:schemeClr>
                </a:solidFill>
              </a:rPr>
              <a:t> </a:t>
            </a:r>
            <a:r>
              <a:rPr lang="en-US" sz="2900" b="1" dirty="0" smtClean="0">
                <a:solidFill>
                  <a:srgbClr val="0070C0"/>
                </a:solidFill>
              </a:rPr>
              <a:t>function</a:t>
            </a:r>
            <a:r>
              <a:rPr lang="en-US" sz="2900" b="1" dirty="0" smtClean="0">
                <a:solidFill>
                  <a:schemeClr val="tx1">
                    <a:lumMod val="65000"/>
                    <a:lumOff val="35000"/>
                  </a:schemeClr>
                </a:solidFill>
              </a:rPr>
              <a:t> </a:t>
            </a:r>
            <a:r>
              <a:rPr lang="en-US" sz="2900" b="1" dirty="0" err="1" smtClean="0">
                <a:solidFill>
                  <a:schemeClr val="tx1">
                    <a:lumMod val="65000"/>
                    <a:lumOff val="35000"/>
                  </a:schemeClr>
                </a:solidFill>
              </a:rPr>
              <a:t>newMethod</a:t>
            </a:r>
            <a:r>
              <a:rPr lang="en-US" sz="2900" b="1" dirty="0" smtClean="0">
                <a:solidFill>
                  <a:schemeClr val="tx1">
                    <a:lumMod val="65000"/>
                    <a:lumOff val="35000"/>
                  </a:schemeClr>
                </a:solidFill>
              </a:rPr>
              <a:t>()</a:t>
            </a:r>
          </a:p>
          <a:p>
            <a:pPr algn="just">
              <a:buClr>
                <a:srgbClr val="15D570"/>
              </a:buClr>
              <a:buSzPct val="75000"/>
              <a:buNone/>
            </a:pPr>
            <a:r>
              <a:rPr lang="en-US" sz="2900" b="1" dirty="0" smtClean="0">
                <a:solidFill>
                  <a:schemeClr val="tx1">
                    <a:lumMod val="65000"/>
                    <a:lumOff val="35000"/>
                  </a:schemeClr>
                </a:solidFill>
              </a:rPr>
              <a:t>  {</a:t>
            </a:r>
          </a:p>
          <a:p>
            <a:pPr algn="just">
              <a:buClr>
                <a:srgbClr val="15D570"/>
              </a:buClr>
              <a:buSzPct val="75000"/>
              <a:buNone/>
            </a:pPr>
            <a:r>
              <a:rPr lang="en-US" sz="2900" b="1" dirty="0" smtClean="0">
                <a:solidFill>
                  <a:schemeClr val="tx1">
                    <a:lumMod val="65000"/>
                    <a:lumOff val="35000"/>
                  </a:schemeClr>
                </a:solidFill>
              </a:rPr>
              <a:t>      </a:t>
            </a:r>
            <a:r>
              <a:rPr lang="en-US" sz="2900" b="1" dirty="0" smtClean="0">
                <a:solidFill>
                  <a:srgbClr val="C00000"/>
                </a:solidFill>
              </a:rPr>
              <a:t>echo "From a new method in " . __CLASS__ . ".&lt;</a:t>
            </a:r>
            <a:r>
              <a:rPr lang="en-US" sz="2900" b="1" dirty="0" err="1" smtClean="0">
                <a:solidFill>
                  <a:srgbClr val="C00000"/>
                </a:solidFill>
              </a:rPr>
              <a:t>br</a:t>
            </a:r>
            <a:r>
              <a:rPr lang="en-US" sz="2900" b="1" dirty="0" smtClean="0">
                <a:solidFill>
                  <a:srgbClr val="C00000"/>
                </a:solidFill>
              </a:rPr>
              <a:t> /&gt;";</a:t>
            </a:r>
          </a:p>
          <a:p>
            <a:pPr algn="just">
              <a:buClr>
                <a:srgbClr val="15D570"/>
              </a:buClr>
              <a:buSzPct val="75000"/>
              <a:buNone/>
            </a:pPr>
            <a:r>
              <a:rPr lang="en-US" sz="2900" b="1" dirty="0" smtClean="0">
                <a:solidFill>
                  <a:schemeClr val="tx1">
                    <a:lumMod val="65000"/>
                    <a:lumOff val="35000"/>
                  </a:schemeClr>
                </a:solidFill>
              </a:rPr>
              <a:t>  }</a:t>
            </a:r>
          </a:p>
          <a:p>
            <a:pPr algn="just">
              <a:buClr>
                <a:srgbClr val="15D570"/>
              </a:buClr>
              <a:buSzPct val="75000"/>
              <a:buNone/>
            </a:pPr>
            <a:r>
              <a:rPr lang="en-US" sz="2900" b="1" dirty="0" smtClean="0">
                <a:solidFill>
                  <a:schemeClr val="tx1">
                    <a:lumMod val="65000"/>
                    <a:lumOff val="35000"/>
                  </a:schemeClr>
                </a:solidFill>
              </a:rPr>
              <a:t>}</a:t>
            </a:r>
          </a:p>
          <a:p>
            <a:pPr algn="just">
              <a:buClr>
                <a:srgbClr val="15D570"/>
              </a:buClr>
              <a:buSzPct val="75000"/>
              <a:buNone/>
            </a:pPr>
            <a:endParaRPr lang="en-US" sz="2400" b="1" dirty="0" smtClean="0">
              <a:solidFill>
                <a:schemeClr val="tx1">
                  <a:lumMod val="65000"/>
                  <a:lumOff val="35000"/>
                </a:schemeClr>
              </a:solidFill>
            </a:endParaRPr>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OOP Implementation Using PHP (Cont.)</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191000"/>
          </a:xfrm>
        </p:spPr>
        <p:txBody>
          <a:bodyPr>
            <a:normAutofit/>
          </a:bodyPr>
          <a:lstStyle/>
          <a:p>
            <a:pPr algn="just">
              <a:buClr>
                <a:srgbClr val="15D570"/>
              </a:buClr>
              <a:buSzPct val="75000"/>
              <a:buFont typeface="Wingdings" pitchFamily="2" charset="2"/>
              <a:buChar char="q"/>
            </a:pPr>
            <a:r>
              <a:rPr lang="en-US" sz="2400" b="1" dirty="0" smtClean="0">
                <a:solidFill>
                  <a:schemeClr val="tx1">
                    <a:lumMod val="65000"/>
                    <a:lumOff val="35000"/>
                  </a:schemeClr>
                </a:solidFill>
              </a:rPr>
              <a:t>Visibility of Properties and Methods</a:t>
            </a:r>
          </a:p>
          <a:p>
            <a:pPr lvl="1" algn="just">
              <a:buClr>
                <a:srgbClr val="15D570"/>
              </a:buClr>
              <a:buSzPct val="75000"/>
              <a:buFont typeface="Wingdings" pitchFamily="2" charset="2"/>
              <a:buChar char="q"/>
            </a:pPr>
            <a:r>
              <a:rPr lang="en-US" sz="2200" b="1" dirty="0" smtClean="0">
                <a:solidFill>
                  <a:schemeClr val="tx1">
                    <a:lumMod val="65000"/>
                    <a:lumOff val="35000"/>
                  </a:schemeClr>
                </a:solidFill>
              </a:rPr>
              <a:t>For added control over objects, methods and properties are assigned visibility. This controls how and from where properties and methods can be accessed. </a:t>
            </a:r>
          </a:p>
          <a:p>
            <a:pPr lvl="1" algn="just">
              <a:buClr>
                <a:srgbClr val="15D570"/>
              </a:buClr>
              <a:buSzPct val="75000"/>
              <a:buFont typeface="Wingdings" pitchFamily="2" charset="2"/>
              <a:buChar char="q"/>
            </a:pPr>
            <a:r>
              <a:rPr lang="en-US" sz="2200" b="1" dirty="0" smtClean="0">
                <a:solidFill>
                  <a:schemeClr val="tx1">
                    <a:lumMod val="65000"/>
                    <a:lumOff val="35000"/>
                  </a:schemeClr>
                </a:solidFill>
              </a:rPr>
              <a:t>There are three visibility keywords: public, protected, and private.</a:t>
            </a:r>
          </a:p>
          <a:p>
            <a:pPr algn="just">
              <a:buClr>
                <a:srgbClr val="15D570"/>
              </a:buClr>
              <a:buSzPct val="75000"/>
              <a:buNone/>
            </a:pPr>
            <a:endParaRPr lang="en-US" sz="2400" b="1" dirty="0" smtClean="0">
              <a:solidFill>
                <a:schemeClr val="tx1">
                  <a:lumMod val="65000"/>
                  <a:lumOff val="35000"/>
                </a:schemeClr>
              </a:solidFill>
            </a:endParaRPr>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OOP Implementation Using PHP (Cont.)</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191000"/>
          </a:xfrm>
        </p:spPr>
        <p:txBody>
          <a:bodyPr>
            <a:normAutofit/>
          </a:bodyPr>
          <a:lstStyle/>
          <a:p>
            <a:pPr algn="just">
              <a:buClr>
                <a:srgbClr val="15D570"/>
              </a:buClr>
              <a:buSzPct val="75000"/>
              <a:buFont typeface="Wingdings" pitchFamily="2" charset="2"/>
              <a:buChar char="q"/>
            </a:pPr>
            <a:r>
              <a:rPr lang="en-US" sz="2400" b="1" dirty="0" smtClean="0">
                <a:solidFill>
                  <a:schemeClr val="tx1">
                    <a:lumMod val="65000"/>
                    <a:lumOff val="35000"/>
                  </a:schemeClr>
                </a:solidFill>
              </a:rPr>
              <a:t>Public Properties and Methods</a:t>
            </a:r>
          </a:p>
          <a:p>
            <a:pPr lvl="1" algn="just">
              <a:buClr>
                <a:srgbClr val="15D570"/>
              </a:buClr>
              <a:buSzPct val="75000"/>
              <a:buFont typeface="Wingdings" pitchFamily="2" charset="2"/>
              <a:buChar char="q"/>
            </a:pPr>
            <a:r>
              <a:rPr lang="en-US" sz="2200" b="1" dirty="0" smtClean="0">
                <a:solidFill>
                  <a:schemeClr val="tx1">
                    <a:lumMod val="65000"/>
                    <a:lumOff val="35000"/>
                  </a:schemeClr>
                </a:solidFill>
              </a:rPr>
              <a:t>All the methods and properties you've used so far have been public. This means that they can be accessed anywhere, both within the class and externally.</a:t>
            </a:r>
          </a:p>
          <a:p>
            <a:pPr lvl="1" algn="just">
              <a:buClr>
                <a:srgbClr val="15D570"/>
              </a:buClr>
              <a:buSzPct val="75000"/>
              <a:buNone/>
            </a:pPr>
            <a:endParaRPr lang="en-US" sz="2200" b="1" dirty="0" smtClean="0">
              <a:solidFill>
                <a:schemeClr val="tx1">
                  <a:lumMod val="65000"/>
                  <a:lumOff val="35000"/>
                </a:schemeClr>
              </a:solidFill>
            </a:endParaRPr>
          </a:p>
          <a:p>
            <a:pPr lvl="1" algn="just">
              <a:buClr>
                <a:srgbClr val="15D570"/>
              </a:buClr>
              <a:buSzPct val="75000"/>
              <a:buNone/>
            </a:pPr>
            <a:r>
              <a:rPr lang="en-US" sz="2400" b="1" dirty="0" smtClean="0">
                <a:solidFill>
                  <a:schemeClr val="tx2">
                    <a:lumMod val="60000"/>
                    <a:lumOff val="40000"/>
                  </a:schemeClr>
                </a:solidFill>
                <a:latin typeface="+mj-lt"/>
              </a:rPr>
              <a:t>public</a:t>
            </a:r>
            <a:r>
              <a:rPr lang="en-US" sz="2400" b="1" dirty="0" smtClean="0">
                <a:solidFill>
                  <a:schemeClr val="tx1">
                    <a:lumMod val="65000"/>
                    <a:lumOff val="35000"/>
                  </a:schemeClr>
                </a:solidFill>
                <a:latin typeface="+mj-lt"/>
              </a:rPr>
              <a:t> $prop1 = </a:t>
            </a:r>
            <a:r>
              <a:rPr lang="en-US" sz="2400" b="1" dirty="0" smtClean="0">
                <a:solidFill>
                  <a:srgbClr val="C00000"/>
                </a:solidFill>
                <a:latin typeface="+mj-lt"/>
              </a:rPr>
              <a:t>"I'm a class property!";</a:t>
            </a:r>
          </a:p>
          <a:p>
            <a:pPr lvl="1" algn="just">
              <a:buClr>
                <a:srgbClr val="15D570"/>
              </a:buClr>
              <a:buSzPct val="75000"/>
              <a:buNone/>
            </a:pPr>
            <a:r>
              <a:rPr lang="en-US" sz="2400" b="1" dirty="0" smtClean="0">
                <a:solidFill>
                  <a:schemeClr val="tx2">
                    <a:lumMod val="60000"/>
                    <a:lumOff val="40000"/>
                  </a:schemeClr>
                </a:solidFill>
                <a:latin typeface="+mj-lt"/>
              </a:rPr>
              <a:t>public</a:t>
            </a:r>
            <a:r>
              <a:rPr lang="en-US" sz="2400" b="1" dirty="0" smtClean="0">
                <a:solidFill>
                  <a:schemeClr val="tx1">
                    <a:lumMod val="65000"/>
                    <a:lumOff val="35000"/>
                  </a:schemeClr>
                </a:solidFill>
                <a:latin typeface="+mj-lt"/>
              </a:rPr>
              <a:t> </a:t>
            </a:r>
            <a:r>
              <a:rPr lang="en-US" sz="2400" b="1" dirty="0" smtClean="0">
                <a:solidFill>
                  <a:srgbClr val="0070C0"/>
                </a:solidFill>
                <a:latin typeface="+mj-lt"/>
              </a:rPr>
              <a:t>function</a:t>
            </a:r>
            <a:r>
              <a:rPr lang="en-US" sz="2400" b="1" dirty="0" smtClean="0">
                <a:solidFill>
                  <a:schemeClr val="tx1">
                    <a:lumMod val="65000"/>
                    <a:lumOff val="35000"/>
                  </a:schemeClr>
                </a:solidFill>
                <a:latin typeface="+mj-lt"/>
              </a:rPr>
              <a:t> </a:t>
            </a:r>
            <a:r>
              <a:rPr lang="en-US" sz="2400" b="1" dirty="0" err="1" smtClean="0">
                <a:solidFill>
                  <a:schemeClr val="tx1">
                    <a:lumMod val="65000"/>
                    <a:lumOff val="35000"/>
                  </a:schemeClr>
                </a:solidFill>
                <a:latin typeface="+mj-lt"/>
              </a:rPr>
              <a:t>setProperty</a:t>
            </a:r>
            <a:r>
              <a:rPr lang="en-US" sz="2400" b="1" dirty="0" smtClean="0">
                <a:solidFill>
                  <a:schemeClr val="tx1">
                    <a:lumMod val="65000"/>
                    <a:lumOff val="35000"/>
                  </a:schemeClr>
                </a:solidFill>
                <a:latin typeface="+mj-lt"/>
              </a:rPr>
              <a:t>()</a:t>
            </a:r>
          </a:p>
          <a:p>
            <a:pPr lvl="1" algn="just">
              <a:buClr>
                <a:srgbClr val="15D570"/>
              </a:buClr>
              <a:buSzPct val="75000"/>
              <a:buNone/>
            </a:pPr>
            <a:r>
              <a:rPr lang="en-US" sz="2400" b="1" dirty="0" smtClean="0">
                <a:solidFill>
                  <a:schemeClr val="tx1">
                    <a:lumMod val="65000"/>
                    <a:lumOff val="35000"/>
                  </a:schemeClr>
                </a:solidFill>
                <a:latin typeface="+mj-lt"/>
              </a:rPr>
              <a:t>  {</a:t>
            </a:r>
          </a:p>
          <a:p>
            <a:pPr lvl="1" algn="just">
              <a:buClr>
                <a:srgbClr val="15D570"/>
              </a:buClr>
              <a:buSzPct val="75000"/>
              <a:buNone/>
            </a:pPr>
            <a:r>
              <a:rPr lang="en-US" sz="2400" b="1" dirty="0" smtClean="0">
                <a:solidFill>
                  <a:schemeClr val="tx1">
                    <a:lumMod val="65000"/>
                    <a:lumOff val="35000"/>
                  </a:schemeClr>
                </a:solidFill>
                <a:latin typeface="+mj-lt"/>
              </a:rPr>
              <a:t>      //</a:t>
            </a:r>
          </a:p>
          <a:p>
            <a:pPr lvl="1" algn="just">
              <a:buClr>
                <a:srgbClr val="15D570"/>
              </a:buClr>
              <a:buSzPct val="75000"/>
              <a:buNone/>
            </a:pPr>
            <a:r>
              <a:rPr lang="en-US" sz="2400" b="1" dirty="0" smtClean="0">
                <a:solidFill>
                  <a:schemeClr val="tx1">
                    <a:lumMod val="65000"/>
                    <a:lumOff val="35000"/>
                  </a:schemeClr>
                </a:solidFill>
                <a:latin typeface="+mj-lt"/>
              </a:rPr>
              <a:t>  }</a:t>
            </a:r>
          </a:p>
          <a:p>
            <a:pPr lvl="1" algn="just">
              <a:buClr>
                <a:srgbClr val="15D570"/>
              </a:buClr>
              <a:buSzPct val="75000"/>
              <a:buNone/>
            </a:pPr>
            <a:endParaRPr lang="en-US" sz="2400" b="1" dirty="0" smtClean="0">
              <a:solidFill>
                <a:schemeClr val="tx1">
                  <a:lumMod val="65000"/>
                  <a:lumOff val="35000"/>
                </a:schemeClr>
              </a:solidFill>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Lecture Outline</a:t>
            </a:r>
            <a:endParaRPr lang="en-US" sz="2800" dirty="0">
              <a:solidFill>
                <a:schemeClr val="tx1"/>
              </a:solidFill>
              <a:latin typeface="Tahoma" pitchFamily="34" charset="0"/>
              <a:ea typeface="Tahoma" pitchFamily="34" charset="0"/>
              <a:cs typeface="Tahoma" pitchFamily="34" charset="0"/>
            </a:endParaRP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191000"/>
          </a:xfrm>
        </p:spPr>
        <p:txBody>
          <a:bodyPr>
            <a:normAutofit/>
          </a:bodyPr>
          <a:lstStyle/>
          <a:p>
            <a:pPr algn="just">
              <a:lnSpc>
                <a:spcPct val="150000"/>
              </a:lnSpc>
              <a:buClr>
                <a:srgbClr val="15D570"/>
              </a:buClr>
              <a:buSzPct val="75000"/>
              <a:buFont typeface="Wingdings" pitchFamily="2" charset="2"/>
              <a:buChar char="q"/>
            </a:pPr>
            <a:r>
              <a:rPr lang="en-US" sz="2400" b="1" dirty="0" smtClean="0">
                <a:solidFill>
                  <a:schemeClr val="tx1">
                    <a:lumMod val="65000"/>
                    <a:lumOff val="35000"/>
                  </a:schemeClr>
                </a:solidFill>
              </a:rPr>
              <a:t>OOP Implementation Using PHP</a:t>
            </a:r>
          </a:p>
          <a:p>
            <a:pPr algn="just">
              <a:lnSpc>
                <a:spcPct val="150000"/>
              </a:lnSpc>
              <a:buClr>
                <a:srgbClr val="15D570"/>
              </a:buClr>
              <a:buSzPct val="75000"/>
              <a:buFont typeface="Wingdings" pitchFamily="2" charset="2"/>
              <a:buChar char="q"/>
            </a:pPr>
            <a:r>
              <a:rPr lang="en-US" sz="2400" b="1" dirty="0" smtClean="0">
                <a:solidFill>
                  <a:schemeClr val="tx1">
                    <a:lumMod val="65000"/>
                    <a:lumOff val="35000"/>
                  </a:schemeClr>
                </a:solidFill>
              </a:rPr>
              <a:t>Session Management</a:t>
            </a: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OOP Implementation Using PHP (Cont.)</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191000"/>
          </a:xfrm>
        </p:spPr>
        <p:txBody>
          <a:bodyPr>
            <a:normAutofit/>
          </a:bodyPr>
          <a:lstStyle/>
          <a:p>
            <a:pPr algn="just">
              <a:buClr>
                <a:srgbClr val="15D570"/>
              </a:buClr>
              <a:buSzPct val="75000"/>
              <a:buFont typeface="Wingdings" pitchFamily="2" charset="2"/>
              <a:buChar char="q"/>
            </a:pPr>
            <a:r>
              <a:rPr lang="en-US" sz="2400" b="1" dirty="0" smtClean="0">
                <a:solidFill>
                  <a:schemeClr val="tx1">
                    <a:lumMod val="65000"/>
                    <a:lumOff val="35000"/>
                  </a:schemeClr>
                </a:solidFill>
              </a:rPr>
              <a:t>Protected Properties and Methods</a:t>
            </a:r>
          </a:p>
          <a:p>
            <a:pPr lvl="1" algn="just">
              <a:buClr>
                <a:srgbClr val="15D570"/>
              </a:buClr>
              <a:buSzPct val="75000"/>
              <a:buFont typeface="Wingdings" pitchFamily="2" charset="2"/>
              <a:buChar char="q"/>
            </a:pPr>
            <a:r>
              <a:rPr lang="en-US" sz="2200" b="1" dirty="0" smtClean="0">
                <a:solidFill>
                  <a:schemeClr val="tx1">
                    <a:lumMod val="65000"/>
                    <a:lumOff val="35000"/>
                  </a:schemeClr>
                </a:solidFill>
              </a:rPr>
              <a:t>When a property or method is declared protected, it can only be accessed within the class itself or in descendant classes (classes that extend the class containing the protected method).	</a:t>
            </a:r>
          </a:p>
          <a:p>
            <a:pPr lvl="1" algn="just">
              <a:buClr>
                <a:srgbClr val="15D570"/>
              </a:buClr>
              <a:buSzPct val="75000"/>
              <a:buNone/>
            </a:pPr>
            <a:r>
              <a:rPr lang="en-US" sz="2400" b="1" dirty="0" smtClean="0">
                <a:solidFill>
                  <a:schemeClr val="tx2">
                    <a:lumMod val="60000"/>
                    <a:lumOff val="40000"/>
                  </a:schemeClr>
                </a:solidFill>
                <a:latin typeface="+mj-lt"/>
              </a:rPr>
              <a:t>protected</a:t>
            </a:r>
            <a:r>
              <a:rPr lang="en-US" sz="2400" b="1" dirty="0" smtClean="0">
                <a:solidFill>
                  <a:schemeClr val="tx1">
                    <a:lumMod val="65000"/>
                    <a:lumOff val="35000"/>
                  </a:schemeClr>
                </a:solidFill>
                <a:latin typeface="+mj-lt"/>
              </a:rPr>
              <a:t> </a:t>
            </a:r>
            <a:r>
              <a:rPr lang="en-US" sz="2400" b="1" dirty="0" smtClean="0">
                <a:solidFill>
                  <a:srgbClr val="C00000"/>
                </a:solidFill>
                <a:latin typeface="+mj-lt"/>
              </a:rPr>
              <a:t>$prop1 = "I'm a class property!";</a:t>
            </a:r>
          </a:p>
          <a:p>
            <a:pPr lvl="1" algn="just">
              <a:buClr>
                <a:srgbClr val="15D570"/>
              </a:buClr>
              <a:buSzPct val="75000"/>
              <a:buNone/>
            </a:pPr>
            <a:r>
              <a:rPr lang="en-US" sz="2400" b="1" dirty="0" smtClean="0">
                <a:solidFill>
                  <a:schemeClr val="tx2">
                    <a:lumMod val="60000"/>
                    <a:lumOff val="40000"/>
                  </a:schemeClr>
                </a:solidFill>
                <a:latin typeface="+mj-lt"/>
              </a:rPr>
              <a:t>protected</a:t>
            </a:r>
            <a:r>
              <a:rPr lang="en-US" sz="2400" b="1" dirty="0" smtClean="0">
                <a:solidFill>
                  <a:schemeClr val="tx1">
                    <a:lumMod val="65000"/>
                    <a:lumOff val="35000"/>
                  </a:schemeClr>
                </a:solidFill>
                <a:latin typeface="+mj-lt"/>
              </a:rPr>
              <a:t> </a:t>
            </a:r>
            <a:r>
              <a:rPr lang="en-US" sz="2400" b="1" dirty="0" smtClean="0">
                <a:solidFill>
                  <a:srgbClr val="0070C0"/>
                </a:solidFill>
                <a:latin typeface="+mj-lt"/>
              </a:rPr>
              <a:t>function</a:t>
            </a:r>
            <a:r>
              <a:rPr lang="en-US" sz="2400" b="1" dirty="0" smtClean="0">
                <a:solidFill>
                  <a:schemeClr val="tx1">
                    <a:lumMod val="65000"/>
                    <a:lumOff val="35000"/>
                  </a:schemeClr>
                </a:solidFill>
                <a:latin typeface="+mj-lt"/>
              </a:rPr>
              <a:t> </a:t>
            </a:r>
            <a:r>
              <a:rPr lang="en-US" sz="2400" b="1" dirty="0" err="1" smtClean="0">
                <a:solidFill>
                  <a:schemeClr val="tx1">
                    <a:lumMod val="65000"/>
                    <a:lumOff val="35000"/>
                  </a:schemeClr>
                </a:solidFill>
                <a:latin typeface="+mj-lt"/>
              </a:rPr>
              <a:t>setProperty</a:t>
            </a:r>
            <a:r>
              <a:rPr lang="en-US" sz="2400" b="1" dirty="0" smtClean="0">
                <a:solidFill>
                  <a:schemeClr val="tx1">
                    <a:lumMod val="65000"/>
                    <a:lumOff val="35000"/>
                  </a:schemeClr>
                </a:solidFill>
                <a:latin typeface="+mj-lt"/>
              </a:rPr>
              <a:t>()</a:t>
            </a:r>
          </a:p>
          <a:p>
            <a:pPr lvl="1" algn="just">
              <a:buClr>
                <a:srgbClr val="15D570"/>
              </a:buClr>
              <a:buSzPct val="75000"/>
              <a:buNone/>
            </a:pPr>
            <a:r>
              <a:rPr lang="en-US" sz="2400" b="1" dirty="0" smtClean="0">
                <a:solidFill>
                  <a:schemeClr val="tx1">
                    <a:lumMod val="65000"/>
                    <a:lumOff val="35000"/>
                  </a:schemeClr>
                </a:solidFill>
                <a:latin typeface="+mj-lt"/>
              </a:rPr>
              <a:t>  {</a:t>
            </a:r>
          </a:p>
          <a:p>
            <a:pPr lvl="1" algn="just">
              <a:buClr>
                <a:srgbClr val="15D570"/>
              </a:buClr>
              <a:buSzPct val="75000"/>
              <a:buNone/>
            </a:pPr>
            <a:r>
              <a:rPr lang="en-US" sz="2400" b="1" dirty="0" smtClean="0">
                <a:solidFill>
                  <a:schemeClr val="tx1">
                    <a:lumMod val="65000"/>
                    <a:lumOff val="35000"/>
                  </a:schemeClr>
                </a:solidFill>
                <a:latin typeface="+mj-lt"/>
              </a:rPr>
              <a:t>      //</a:t>
            </a:r>
          </a:p>
          <a:p>
            <a:pPr lvl="1" algn="just">
              <a:buClr>
                <a:srgbClr val="15D570"/>
              </a:buClr>
              <a:buSzPct val="75000"/>
              <a:buNone/>
            </a:pPr>
            <a:r>
              <a:rPr lang="en-US" sz="2400" b="1" dirty="0" smtClean="0">
                <a:solidFill>
                  <a:schemeClr val="tx1">
                    <a:lumMod val="65000"/>
                    <a:lumOff val="35000"/>
                  </a:schemeClr>
                </a:solidFill>
                <a:latin typeface="+mj-lt"/>
              </a:rPr>
              <a:t>  }</a:t>
            </a:r>
          </a:p>
          <a:p>
            <a:pPr lvl="1" algn="just">
              <a:buClr>
                <a:srgbClr val="15D570"/>
              </a:buClr>
              <a:buSzPct val="75000"/>
              <a:buNone/>
            </a:pPr>
            <a:endParaRPr lang="en-US" sz="2400" b="1" dirty="0" smtClean="0">
              <a:solidFill>
                <a:schemeClr val="tx1">
                  <a:lumMod val="65000"/>
                  <a:lumOff val="35000"/>
                </a:schemeClr>
              </a:solidFill>
            </a:endParaRPr>
          </a:p>
        </p:txBody>
      </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OOP Implementation Using PHP (Cont.)</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191000"/>
          </a:xfrm>
        </p:spPr>
        <p:txBody>
          <a:bodyPr>
            <a:normAutofit lnSpcReduction="10000"/>
          </a:bodyPr>
          <a:lstStyle/>
          <a:p>
            <a:pPr algn="just">
              <a:buClr>
                <a:srgbClr val="15D570"/>
              </a:buClr>
              <a:buSzPct val="75000"/>
              <a:buFont typeface="Wingdings" pitchFamily="2" charset="2"/>
              <a:buChar char="q"/>
            </a:pPr>
            <a:r>
              <a:rPr lang="en-US" sz="2400" b="1" dirty="0" smtClean="0">
                <a:solidFill>
                  <a:schemeClr val="tx1">
                    <a:lumMod val="65000"/>
                    <a:lumOff val="35000"/>
                  </a:schemeClr>
                </a:solidFill>
              </a:rPr>
              <a:t>Private Properties and Methods</a:t>
            </a:r>
          </a:p>
          <a:p>
            <a:pPr lvl="1" algn="just">
              <a:buClr>
                <a:srgbClr val="15D570"/>
              </a:buClr>
              <a:buSzPct val="75000"/>
              <a:buFont typeface="Wingdings" pitchFamily="2" charset="2"/>
              <a:buChar char="q"/>
            </a:pPr>
            <a:r>
              <a:rPr lang="en-US" sz="2200" b="1" dirty="0" smtClean="0">
                <a:solidFill>
                  <a:schemeClr val="tx1">
                    <a:lumMod val="65000"/>
                    <a:lumOff val="35000"/>
                  </a:schemeClr>
                </a:solidFill>
              </a:rPr>
              <a:t>A property or method declared private is accessible only from within the class that defines it. This means that even if a new class extends the class that defines a private property, that property or method will not be available at all within the child class. 	</a:t>
            </a:r>
          </a:p>
          <a:p>
            <a:pPr lvl="1" algn="just">
              <a:buClr>
                <a:srgbClr val="15D570"/>
              </a:buClr>
              <a:buSzPct val="75000"/>
              <a:buNone/>
            </a:pPr>
            <a:r>
              <a:rPr lang="en-US" sz="2400" b="1" dirty="0" smtClean="0">
                <a:solidFill>
                  <a:schemeClr val="tx2">
                    <a:lumMod val="60000"/>
                    <a:lumOff val="40000"/>
                  </a:schemeClr>
                </a:solidFill>
                <a:latin typeface="+mj-lt"/>
              </a:rPr>
              <a:t>private</a:t>
            </a:r>
            <a:r>
              <a:rPr lang="en-US" sz="2400" b="1" dirty="0" smtClean="0">
                <a:solidFill>
                  <a:schemeClr val="tx1">
                    <a:lumMod val="65000"/>
                    <a:lumOff val="35000"/>
                  </a:schemeClr>
                </a:solidFill>
                <a:latin typeface="+mj-lt"/>
              </a:rPr>
              <a:t> </a:t>
            </a:r>
            <a:r>
              <a:rPr lang="en-US" sz="2400" b="1" dirty="0" smtClean="0">
                <a:solidFill>
                  <a:srgbClr val="C00000"/>
                </a:solidFill>
                <a:latin typeface="+mj-lt"/>
              </a:rPr>
              <a:t>$prop1 = "I'm a class property!";</a:t>
            </a:r>
          </a:p>
          <a:p>
            <a:pPr lvl="1" algn="just">
              <a:buClr>
                <a:srgbClr val="15D570"/>
              </a:buClr>
              <a:buSzPct val="75000"/>
              <a:buNone/>
            </a:pPr>
            <a:r>
              <a:rPr lang="en-US" sz="2400" b="1" dirty="0" smtClean="0">
                <a:solidFill>
                  <a:schemeClr val="tx2">
                    <a:lumMod val="60000"/>
                    <a:lumOff val="40000"/>
                  </a:schemeClr>
                </a:solidFill>
                <a:latin typeface="+mj-lt"/>
              </a:rPr>
              <a:t>private</a:t>
            </a:r>
            <a:r>
              <a:rPr lang="en-US" sz="2400" b="1" dirty="0" smtClean="0">
                <a:solidFill>
                  <a:schemeClr val="tx1">
                    <a:lumMod val="65000"/>
                    <a:lumOff val="35000"/>
                  </a:schemeClr>
                </a:solidFill>
                <a:latin typeface="+mj-lt"/>
              </a:rPr>
              <a:t> </a:t>
            </a:r>
            <a:r>
              <a:rPr lang="en-US" sz="2400" b="1" dirty="0" smtClean="0">
                <a:solidFill>
                  <a:srgbClr val="0070C0"/>
                </a:solidFill>
                <a:latin typeface="+mj-lt"/>
              </a:rPr>
              <a:t>function</a:t>
            </a:r>
            <a:r>
              <a:rPr lang="en-US" sz="2400" b="1" dirty="0" smtClean="0">
                <a:solidFill>
                  <a:schemeClr val="tx1">
                    <a:lumMod val="65000"/>
                    <a:lumOff val="35000"/>
                  </a:schemeClr>
                </a:solidFill>
                <a:latin typeface="+mj-lt"/>
              </a:rPr>
              <a:t> </a:t>
            </a:r>
            <a:r>
              <a:rPr lang="en-US" sz="2400" b="1" dirty="0" err="1" smtClean="0">
                <a:solidFill>
                  <a:schemeClr val="tx1">
                    <a:lumMod val="65000"/>
                    <a:lumOff val="35000"/>
                  </a:schemeClr>
                </a:solidFill>
                <a:latin typeface="+mj-lt"/>
              </a:rPr>
              <a:t>setProperty</a:t>
            </a:r>
            <a:r>
              <a:rPr lang="en-US" sz="2400" b="1" dirty="0" smtClean="0">
                <a:solidFill>
                  <a:schemeClr val="tx1">
                    <a:lumMod val="65000"/>
                    <a:lumOff val="35000"/>
                  </a:schemeClr>
                </a:solidFill>
                <a:latin typeface="+mj-lt"/>
              </a:rPr>
              <a:t>()</a:t>
            </a:r>
          </a:p>
          <a:p>
            <a:pPr lvl="1" algn="just">
              <a:buClr>
                <a:srgbClr val="15D570"/>
              </a:buClr>
              <a:buSzPct val="75000"/>
              <a:buNone/>
            </a:pPr>
            <a:r>
              <a:rPr lang="en-US" sz="2400" b="1" dirty="0" smtClean="0">
                <a:solidFill>
                  <a:schemeClr val="tx1">
                    <a:lumMod val="65000"/>
                    <a:lumOff val="35000"/>
                  </a:schemeClr>
                </a:solidFill>
                <a:latin typeface="+mj-lt"/>
              </a:rPr>
              <a:t>  {</a:t>
            </a:r>
          </a:p>
          <a:p>
            <a:pPr lvl="1" algn="just">
              <a:buClr>
                <a:srgbClr val="15D570"/>
              </a:buClr>
              <a:buSzPct val="75000"/>
              <a:buNone/>
            </a:pPr>
            <a:r>
              <a:rPr lang="en-US" sz="2400" b="1" dirty="0" smtClean="0">
                <a:solidFill>
                  <a:schemeClr val="tx1">
                    <a:lumMod val="65000"/>
                    <a:lumOff val="35000"/>
                  </a:schemeClr>
                </a:solidFill>
                <a:latin typeface="+mj-lt"/>
              </a:rPr>
              <a:t>      //</a:t>
            </a:r>
          </a:p>
          <a:p>
            <a:pPr lvl="1" algn="just">
              <a:buClr>
                <a:srgbClr val="15D570"/>
              </a:buClr>
              <a:buSzPct val="75000"/>
              <a:buNone/>
            </a:pPr>
            <a:r>
              <a:rPr lang="en-US" sz="2400" b="1" dirty="0" smtClean="0">
                <a:solidFill>
                  <a:schemeClr val="tx1">
                    <a:lumMod val="65000"/>
                    <a:lumOff val="35000"/>
                  </a:schemeClr>
                </a:solidFill>
                <a:latin typeface="+mj-lt"/>
              </a:rPr>
              <a:t>  }</a:t>
            </a:r>
          </a:p>
          <a:p>
            <a:pPr lvl="1" algn="just">
              <a:buClr>
                <a:srgbClr val="15D570"/>
              </a:buClr>
              <a:buSzPct val="75000"/>
              <a:buNone/>
            </a:pPr>
            <a:endParaRPr lang="en-US" sz="2400" b="1" dirty="0" smtClean="0">
              <a:solidFill>
                <a:schemeClr val="tx1">
                  <a:lumMod val="65000"/>
                  <a:lumOff val="35000"/>
                </a:schemeClr>
              </a:solidFill>
            </a:endParaRPr>
          </a:p>
        </p:txBody>
      </p:sp>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57200"/>
            <a:ext cx="9144000" cy="1905000"/>
          </a:xfrm>
          <a:prstGeom prst="rect">
            <a:avLst/>
          </a:prstGeom>
          <a:solidFill>
            <a:schemeClr val="bg1">
              <a:lumMod val="85000"/>
            </a:schemeClr>
          </a:solidFill>
          <a:ln>
            <a:solidFill>
              <a:srgbClr val="15D57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1066800"/>
            <a:ext cx="8534400" cy="714500"/>
          </a:xfrm>
        </p:spPr>
        <p:txBody>
          <a:bodyPr>
            <a:normAutofit/>
          </a:bodyPr>
          <a:lstStyle/>
          <a:p>
            <a:pPr algn="ctr"/>
            <a:r>
              <a:rPr lang="en-US" sz="3200" dirty="0" smtClean="0">
                <a:solidFill>
                  <a:schemeClr val="tx1"/>
                </a:solidFill>
                <a:latin typeface="Tahoma" pitchFamily="34" charset="0"/>
                <a:ea typeface="Tahoma" pitchFamily="34" charset="0"/>
                <a:cs typeface="Tahoma" pitchFamily="34" charset="0"/>
              </a:rPr>
              <a:t>Session Management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Session Management</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457200" y="2133600"/>
            <a:ext cx="8458200" cy="2743200"/>
          </a:xfrm>
        </p:spPr>
        <p:txBody>
          <a:bodyPr>
            <a:normAutofit lnSpcReduction="10000"/>
          </a:bodyPr>
          <a:lstStyle/>
          <a:p>
            <a:pPr indent="0">
              <a:lnSpc>
                <a:spcPct val="150000"/>
              </a:lnSpc>
              <a:spcBef>
                <a:spcPts val="0"/>
              </a:spcBef>
              <a:buClr>
                <a:srgbClr val="15D570"/>
              </a:buClr>
              <a:buSzPct val="75000"/>
              <a:buNone/>
            </a:pPr>
            <a:r>
              <a:rPr lang="en-US" sz="2400" b="1" dirty="0" smtClean="0">
                <a:solidFill>
                  <a:srgbClr val="00B0F0"/>
                </a:solidFill>
              </a:rPr>
              <a:t>Session using PHP </a:t>
            </a:r>
            <a:r>
              <a:rPr lang="en-US" sz="2400" b="1" dirty="0" smtClean="0">
                <a:solidFill>
                  <a:schemeClr val="tx1">
                    <a:lumMod val="65000"/>
                    <a:lumOff val="35000"/>
                  </a:schemeClr>
                </a:solidFill>
              </a:rPr>
              <a:t>is a way to store information in variables that can be used in multiple pages or across the website during that visit of a user. The session stores information on the server side unlike cookies, that store information at the user's computer</a:t>
            </a:r>
            <a:r>
              <a:rPr lang="en-US" sz="2000" b="1" dirty="0" smtClean="0">
                <a:solidFill>
                  <a:schemeClr val="tx1">
                    <a:lumMod val="65000"/>
                    <a:lumOff val="35000"/>
                  </a:schemeClr>
                </a:solidFill>
              </a:rPr>
              <a:t>.</a:t>
            </a:r>
          </a:p>
        </p:txBody>
      </p:sp>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Session Management (Cont.)</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191000"/>
          </a:xfrm>
        </p:spPr>
        <p:txBody>
          <a:bodyPr>
            <a:normAutofit lnSpcReduction="10000"/>
          </a:bodyPr>
          <a:lstStyle/>
          <a:p>
            <a:pPr algn="just">
              <a:buClr>
                <a:srgbClr val="15D570"/>
              </a:buClr>
              <a:buSzPct val="75000"/>
              <a:buFont typeface="Wingdings" pitchFamily="2" charset="2"/>
              <a:buChar char="q"/>
            </a:pPr>
            <a:r>
              <a:rPr lang="en-US" sz="2400" b="1" dirty="0" smtClean="0">
                <a:solidFill>
                  <a:schemeClr val="tx1">
                    <a:lumMod val="65000"/>
                    <a:lumOff val="35000"/>
                  </a:schemeClr>
                </a:solidFill>
              </a:rPr>
              <a:t>A session creates a file in a temporary directory on the server where registered session variables and their values are stored. This data will be available to all pages on the site during that visit.</a:t>
            </a:r>
          </a:p>
          <a:p>
            <a:pPr algn="just">
              <a:buClr>
                <a:srgbClr val="15D570"/>
              </a:buClr>
              <a:buSzPct val="75000"/>
              <a:buFont typeface="Wingdings" pitchFamily="2" charset="2"/>
              <a:buChar char="q"/>
            </a:pPr>
            <a:r>
              <a:rPr lang="en-US" sz="2200" b="1" dirty="0" smtClean="0">
                <a:solidFill>
                  <a:schemeClr val="tx1">
                    <a:lumMod val="65000"/>
                    <a:lumOff val="35000"/>
                  </a:schemeClr>
                </a:solidFill>
              </a:rPr>
              <a:t>When a session is started following things happen</a:t>
            </a:r>
          </a:p>
          <a:p>
            <a:pPr lvl="1" algn="just">
              <a:buClr>
                <a:srgbClr val="15D570"/>
              </a:buClr>
              <a:buSzPct val="75000"/>
              <a:buFont typeface="Wingdings" pitchFamily="2" charset="2"/>
              <a:buChar char="q"/>
            </a:pPr>
            <a:r>
              <a:rPr lang="en-US" sz="1800" b="1" dirty="0" smtClean="0">
                <a:solidFill>
                  <a:schemeClr val="tx1">
                    <a:lumMod val="65000"/>
                    <a:lumOff val="35000"/>
                  </a:schemeClr>
                </a:solidFill>
              </a:rPr>
              <a:t>PHP first creates a unique identifier for that particular session which is a random string of 32 hexadecimal numbers such as </a:t>
            </a:r>
            <a:r>
              <a:rPr lang="en-US" sz="1800" b="1" dirty="0" smtClean="0">
                <a:solidFill>
                  <a:srgbClr val="0070C0"/>
                </a:solidFill>
              </a:rPr>
              <a:t>3c7foj34c3jj973hjkop2fc937e3443</a:t>
            </a:r>
            <a:r>
              <a:rPr lang="en-US" sz="1800" b="1" dirty="0" smtClean="0">
                <a:solidFill>
                  <a:schemeClr val="tx1">
                    <a:lumMod val="65000"/>
                    <a:lumOff val="35000"/>
                  </a:schemeClr>
                </a:solidFill>
              </a:rPr>
              <a:t>.</a:t>
            </a:r>
          </a:p>
          <a:p>
            <a:pPr lvl="1" algn="just">
              <a:buClr>
                <a:srgbClr val="15D570"/>
              </a:buClr>
              <a:buSzPct val="75000"/>
              <a:buFont typeface="Wingdings" pitchFamily="2" charset="2"/>
              <a:buChar char="q"/>
            </a:pPr>
            <a:r>
              <a:rPr lang="en-US" sz="1800" b="1" dirty="0" smtClean="0">
                <a:solidFill>
                  <a:schemeClr val="tx1">
                    <a:lumMod val="65000"/>
                    <a:lumOff val="35000"/>
                  </a:schemeClr>
                </a:solidFill>
              </a:rPr>
              <a:t>A cookie called PHPSESSID is automatically sent to the user's computer to store unique session identification string.</a:t>
            </a:r>
          </a:p>
          <a:p>
            <a:pPr lvl="1" algn="just">
              <a:buClr>
                <a:srgbClr val="15D570"/>
              </a:buClr>
              <a:buSzPct val="75000"/>
              <a:buFont typeface="Wingdings" pitchFamily="2" charset="2"/>
              <a:buChar char="q"/>
            </a:pPr>
            <a:r>
              <a:rPr lang="en-US" sz="1800" b="1" dirty="0" smtClean="0">
                <a:solidFill>
                  <a:schemeClr val="tx1">
                    <a:lumMod val="65000"/>
                    <a:lumOff val="35000"/>
                  </a:schemeClr>
                </a:solidFill>
              </a:rPr>
              <a:t>A file is automatically created on the server in the designated temporary directory and bears the name of the unique identifier prefixed by </a:t>
            </a:r>
            <a:r>
              <a:rPr lang="en-US" sz="1800" b="1" dirty="0" err="1" smtClean="0">
                <a:solidFill>
                  <a:srgbClr val="0070C0"/>
                </a:solidFill>
              </a:rPr>
              <a:t>sess</a:t>
            </a:r>
            <a:r>
              <a:rPr lang="en-US" sz="1800" b="1" dirty="0" smtClean="0">
                <a:solidFill>
                  <a:srgbClr val="0070C0"/>
                </a:solidFill>
              </a:rPr>
              <a:t>_ </a:t>
            </a:r>
            <a:r>
              <a:rPr lang="en-US" sz="1800" b="1" dirty="0" err="1" smtClean="0">
                <a:solidFill>
                  <a:srgbClr val="0070C0"/>
                </a:solidFill>
              </a:rPr>
              <a:t>ie</a:t>
            </a:r>
            <a:r>
              <a:rPr lang="en-US" sz="1800" b="1" dirty="0" smtClean="0">
                <a:solidFill>
                  <a:srgbClr val="0070C0"/>
                </a:solidFill>
              </a:rPr>
              <a:t> sess_3c7foj34c3jj973hjkop2fc937e3443</a:t>
            </a:r>
            <a:r>
              <a:rPr lang="en-US" sz="1800" b="1" dirty="0" smtClean="0">
                <a:solidFill>
                  <a:schemeClr val="tx1">
                    <a:lumMod val="65000"/>
                    <a:lumOff val="35000"/>
                  </a:schemeClr>
                </a:solidFill>
              </a:rPr>
              <a:t>.</a:t>
            </a:r>
          </a:p>
        </p:txBody>
      </p:sp>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Session Management (Cont.)</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191000"/>
          </a:xfrm>
        </p:spPr>
        <p:txBody>
          <a:bodyPr>
            <a:normAutofit/>
          </a:bodyPr>
          <a:lstStyle/>
          <a:p>
            <a:pPr algn="just">
              <a:buClr>
                <a:srgbClr val="15D570"/>
              </a:buClr>
              <a:buSzPct val="75000"/>
              <a:buFont typeface="Wingdings" pitchFamily="2" charset="2"/>
              <a:buChar char="q"/>
            </a:pPr>
            <a:r>
              <a:rPr lang="en-US" sz="2400" b="1" dirty="0" smtClean="0">
                <a:solidFill>
                  <a:schemeClr val="tx1">
                    <a:lumMod val="65000"/>
                    <a:lumOff val="35000"/>
                  </a:schemeClr>
                </a:solidFill>
              </a:rPr>
              <a:t>A PHP session is easily started by making a call to the </a:t>
            </a:r>
            <a:r>
              <a:rPr lang="en-US" sz="2400" b="1" dirty="0" err="1" smtClean="0">
                <a:solidFill>
                  <a:srgbClr val="0070C0"/>
                </a:solidFill>
              </a:rPr>
              <a:t>session_start</a:t>
            </a:r>
            <a:r>
              <a:rPr lang="en-US" sz="2400" b="1" dirty="0" smtClean="0">
                <a:solidFill>
                  <a:srgbClr val="0070C0"/>
                </a:solidFill>
              </a:rPr>
              <a:t>() </a:t>
            </a:r>
            <a:r>
              <a:rPr lang="en-US" sz="2400" b="1" dirty="0" smtClean="0">
                <a:solidFill>
                  <a:schemeClr val="tx1">
                    <a:lumMod val="65000"/>
                    <a:lumOff val="35000"/>
                  </a:schemeClr>
                </a:solidFill>
              </a:rPr>
              <a:t>function. This function first checks if a session is already started and if none is started then it starts one.</a:t>
            </a:r>
          </a:p>
          <a:p>
            <a:pPr algn="just">
              <a:buClr>
                <a:srgbClr val="15D570"/>
              </a:buClr>
              <a:buSzPct val="75000"/>
              <a:buFont typeface="Wingdings" pitchFamily="2" charset="2"/>
              <a:buChar char="q"/>
            </a:pPr>
            <a:r>
              <a:rPr lang="en-US" sz="2400" b="1" dirty="0" smtClean="0">
                <a:solidFill>
                  <a:schemeClr val="tx1">
                    <a:lumMod val="65000"/>
                    <a:lumOff val="35000"/>
                  </a:schemeClr>
                </a:solidFill>
              </a:rPr>
              <a:t>Call </a:t>
            </a:r>
            <a:r>
              <a:rPr lang="en-US" sz="2400" b="1" dirty="0" err="1" smtClean="0">
                <a:solidFill>
                  <a:srgbClr val="0070C0"/>
                </a:solidFill>
              </a:rPr>
              <a:t>session_start</a:t>
            </a:r>
            <a:r>
              <a:rPr lang="en-US" sz="2400" b="1" dirty="0" smtClean="0">
                <a:solidFill>
                  <a:srgbClr val="0070C0"/>
                </a:solidFill>
              </a:rPr>
              <a:t>() </a:t>
            </a:r>
            <a:r>
              <a:rPr lang="en-US" sz="2400" b="1" dirty="0" smtClean="0">
                <a:solidFill>
                  <a:schemeClr val="tx1">
                    <a:lumMod val="65000"/>
                    <a:lumOff val="35000"/>
                  </a:schemeClr>
                </a:solidFill>
              </a:rPr>
              <a:t>at the beginning of the page.</a:t>
            </a:r>
          </a:p>
          <a:p>
            <a:pPr algn="just">
              <a:buClr>
                <a:srgbClr val="15D570"/>
              </a:buClr>
              <a:buSzPct val="75000"/>
              <a:buFont typeface="Wingdings" pitchFamily="2" charset="2"/>
              <a:buChar char="q"/>
            </a:pPr>
            <a:r>
              <a:rPr lang="en-US" sz="2400" b="1" dirty="0" smtClean="0">
                <a:solidFill>
                  <a:schemeClr val="tx1">
                    <a:lumMod val="65000"/>
                    <a:lumOff val="35000"/>
                  </a:schemeClr>
                </a:solidFill>
              </a:rPr>
              <a:t>Session variables are stored in associative array called </a:t>
            </a:r>
            <a:r>
              <a:rPr lang="en-US" sz="2400" b="1" dirty="0" smtClean="0">
                <a:solidFill>
                  <a:srgbClr val="0070C0"/>
                </a:solidFill>
              </a:rPr>
              <a:t>$_SESSION[]</a:t>
            </a:r>
            <a:r>
              <a:rPr lang="en-US" sz="2400" b="1" dirty="0" smtClean="0">
                <a:solidFill>
                  <a:schemeClr val="tx1">
                    <a:lumMod val="65000"/>
                    <a:lumOff val="35000"/>
                  </a:schemeClr>
                </a:solidFill>
              </a:rPr>
              <a:t>. These variables can be accessed during lifetime of a session.</a:t>
            </a:r>
          </a:p>
        </p:txBody>
      </p:sp>
      <p:sp>
        <p:nvSpPr>
          <p:cNvPr id="6" name="TextBox 5"/>
          <p:cNvSpPr txBox="1"/>
          <p:nvPr/>
        </p:nvSpPr>
        <p:spPr>
          <a:xfrm>
            <a:off x="2971800" y="4800600"/>
            <a:ext cx="2901820" cy="461665"/>
          </a:xfrm>
          <a:prstGeom prst="rect">
            <a:avLst/>
          </a:prstGeom>
          <a:noFill/>
        </p:spPr>
        <p:txBody>
          <a:bodyPr wrap="none" rtlCol="0">
            <a:spAutoFit/>
          </a:bodyPr>
          <a:lstStyle/>
          <a:p>
            <a:r>
              <a:rPr lang="en-US" sz="2400" b="1" dirty="0" smtClean="0">
                <a:solidFill>
                  <a:srgbClr val="C00000"/>
                </a:solidFill>
              </a:rPr>
              <a:t>$_SESSION['counter']</a:t>
            </a:r>
            <a:endParaRPr lang="en-US" sz="2400" b="1" dirty="0">
              <a:solidFill>
                <a:srgbClr val="C00000"/>
              </a:solidFill>
            </a:endParaRPr>
          </a:p>
        </p:txBody>
      </p:sp>
    </p:spTree>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Session Management (Cont.)</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191000"/>
          </a:xfrm>
        </p:spPr>
        <p:txBody>
          <a:bodyPr>
            <a:normAutofit/>
          </a:bodyPr>
          <a:lstStyle/>
          <a:p>
            <a:pPr algn="just">
              <a:buClr>
                <a:srgbClr val="15D570"/>
              </a:buClr>
              <a:buSzPct val="75000"/>
              <a:buFont typeface="Wingdings" pitchFamily="2" charset="2"/>
              <a:buChar char="q"/>
            </a:pPr>
            <a:r>
              <a:rPr lang="en-US" sz="2400" b="1" dirty="0" smtClean="0">
                <a:solidFill>
                  <a:schemeClr val="tx1">
                    <a:lumMod val="65000"/>
                    <a:lumOff val="35000"/>
                  </a:schemeClr>
                </a:solidFill>
              </a:rPr>
              <a:t>A PHP session can be destroyed by </a:t>
            </a:r>
            <a:r>
              <a:rPr lang="en-US" sz="2400" b="1" dirty="0" err="1" smtClean="0">
                <a:solidFill>
                  <a:srgbClr val="0070C0"/>
                </a:solidFill>
              </a:rPr>
              <a:t>session_destroy</a:t>
            </a:r>
            <a:r>
              <a:rPr lang="en-US" sz="2400" b="1" dirty="0" smtClean="0">
                <a:solidFill>
                  <a:srgbClr val="0070C0"/>
                </a:solidFill>
              </a:rPr>
              <a:t>()</a:t>
            </a:r>
            <a:r>
              <a:rPr lang="en-US" sz="2400" b="1" dirty="0" smtClean="0">
                <a:solidFill>
                  <a:schemeClr val="tx1">
                    <a:lumMod val="65000"/>
                    <a:lumOff val="35000"/>
                  </a:schemeClr>
                </a:solidFill>
              </a:rPr>
              <a:t> function. This function does not need any argument and a single call can destroy all the session variables.</a:t>
            </a:r>
          </a:p>
          <a:p>
            <a:pPr algn="just">
              <a:buClr>
                <a:srgbClr val="15D570"/>
              </a:buClr>
              <a:buSzPct val="75000"/>
              <a:buFont typeface="Wingdings" pitchFamily="2" charset="2"/>
              <a:buChar char="q"/>
            </a:pPr>
            <a:r>
              <a:rPr lang="en-US" sz="2400" b="1" dirty="0" smtClean="0">
                <a:solidFill>
                  <a:schemeClr val="tx1">
                    <a:lumMod val="65000"/>
                    <a:lumOff val="35000"/>
                  </a:schemeClr>
                </a:solidFill>
              </a:rPr>
              <a:t>If one want to destroy a single session variable then you can use </a:t>
            </a:r>
            <a:r>
              <a:rPr lang="en-US" sz="2400" b="1" dirty="0" smtClean="0">
                <a:solidFill>
                  <a:srgbClr val="0070C0"/>
                </a:solidFill>
              </a:rPr>
              <a:t>unset()</a:t>
            </a:r>
            <a:r>
              <a:rPr lang="en-US" sz="2400" b="1" dirty="0" smtClean="0">
                <a:solidFill>
                  <a:schemeClr val="tx1">
                    <a:lumMod val="65000"/>
                    <a:lumOff val="35000"/>
                  </a:schemeClr>
                </a:solidFill>
              </a:rPr>
              <a:t> function to unset a session variable.</a:t>
            </a:r>
          </a:p>
        </p:txBody>
      </p:sp>
      <p:sp>
        <p:nvSpPr>
          <p:cNvPr id="6" name="TextBox 5"/>
          <p:cNvSpPr txBox="1"/>
          <p:nvPr/>
        </p:nvSpPr>
        <p:spPr>
          <a:xfrm>
            <a:off x="2819400" y="3962400"/>
            <a:ext cx="3893566" cy="1200329"/>
          </a:xfrm>
          <a:prstGeom prst="rect">
            <a:avLst/>
          </a:prstGeom>
          <a:noFill/>
        </p:spPr>
        <p:txBody>
          <a:bodyPr wrap="none" rtlCol="0">
            <a:spAutoFit/>
          </a:bodyPr>
          <a:lstStyle/>
          <a:p>
            <a:r>
              <a:rPr lang="en-US" sz="2400" b="1" dirty="0" smtClean="0">
                <a:solidFill>
                  <a:srgbClr val="C00000"/>
                </a:solidFill>
              </a:rPr>
              <a:t>unset($_SESSION['counter']);</a:t>
            </a:r>
          </a:p>
          <a:p>
            <a:endParaRPr lang="en-US" sz="2400" b="1" dirty="0" smtClean="0">
              <a:solidFill>
                <a:srgbClr val="C00000"/>
              </a:solidFill>
            </a:endParaRPr>
          </a:p>
          <a:p>
            <a:r>
              <a:rPr lang="en-US" sz="2400" b="1" dirty="0" err="1" smtClean="0">
                <a:solidFill>
                  <a:srgbClr val="C00000"/>
                </a:solidFill>
              </a:rPr>
              <a:t>session_destroy</a:t>
            </a:r>
            <a:r>
              <a:rPr lang="en-US" sz="2400" b="1" dirty="0" smtClean="0">
                <a:solidFill>
                  <a:srgbClr val="C00000"/>
                </a:solidFill>
              </a:rPr>
              <a:t>();</a:t>
            </a:r>
            <a:endParaRPr lang="en-US" sz="2400" b="1" dirty="0">
              <a:solidFill>
                <a:srgbClr val="C00000"/>
              </a:solidFill>
            </a:endParaRP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57200"/>
            <a:ext cx="9144000" cy="1905000"/>
          </a:xfrm>
          <a:prstGeom prst="rect">
            <a:avLst/>
          </a:prstGeom>
          <a:solidFill>
            <a:schemeClr val="bg1">
              <a:lumMod val="85000"/>
            </a:schemeClr>
          </a:solidFill>
          <a:ln>
            <a:solidFill>
              <a:srgbClr val="15D57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1066800"/>
            <a:ext cx="8534400" cy="714500"/>
          </a:xfrm>
        </p:spPr>
        <p:txBody>
          <a:bodyPr>
            <a:normAutofit/>
          </a:bodyPr>
          <a:lstStyle/>
          <a:p>
            <a:pPr algn="ctr"/>
            <a:r>
              <a:rPr lang="en-US" sz="3200" dirty="0" smtClean="0">
                <a:solidFill>
                  <a:schemeClr val="tx1"/>
                </a:solidFill>
                <a:latin typeface="Tahoma" pitchFamily="34" charset="0"/>
                <a:ea typeface="Tahoma" pitchFamily="34" charset="0"/>
                <a:cs typeface="Tahoma" pitchFamily="34" charset="0"/>
              </a:rPr>
              <a:t>OOP Implementation Using PHP</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OOP Implementation Using PHP</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2286000"/>
            <a:ext cx="8458200" cy="2743200"/>
          </a:xfrm>
        </p:spPr>
        <p:txBody>
          <a:bodyPr>
            <a:normAutofit/>
          </a:bodyPr>
          <a:lstStyle/>
          <a:p>
            <a:pPr indent="0">
              <a:lnSpc>
                <a:spcPct val="150000"/>
              </a:lnSpc>
              <a:spcBef>
                <a:spcPts val="0"/>
              </a:spcBef>
              <a:buClr>
                <a:srgbClr val="15D570"/>
              </a:buClr>
              <a:buSzPct val="75000"/>
              <a:buNone/>
            </a:pPr>
            <a:r>
              <a:rPr lang="en-US" sz="2400" b="1" dirty="0" smtClean="0">
                <a:solidFill>
                  <a:srgbClr val="00B0F0"/>
                </a:solidFill>
              </a:rPr>
              <a:t>Object-oriented programming </a:t>
            </a:r>
            <a:r>
              <a:rPr lang="en-US" sz="2400" b="1" dirty="0" smtClean="0">
                <a:solidFill>
                  <a:schemeClr val="tx1">
                    <a:lumMod val="65000"/>
                    <a:lumOff val="35000"/>
                  </a:schemeClr>
                </a:solidFill>
              </a:rPr>
              <a:t>is a style of coding that allows developers to group similar tasks into classes, objects and methods</a:t>
            </a:r>
            <a:r>
              <a:rPr lang="en-US" sz="2000" b="1" dirty="0" smtClean="0">
                <a:solidFill>
                  <a:schemeClr val="tx1">
                    <a:lumMod val="65000"/>
                    <a:lumOff val="35000"/>
                  </a:schemeClr>
                </a:solidFill>
              </a:rPr>
              <a:t>.</a:t>
            </a:r>
          </a:p>
        </p:txBody>
      </p:sp>
      <p:sp>
        <p:nvSpPr>
          <p:cNvPr id="6" name="Content Placeholder 2"/>
          <p:cNvSpPr txBox="1">
            <a:spLocks/>
          </p:cNvSpPr>
          <p:nvPr/>
        </p:nvSpPr>
        <p:spPr>
          <a:xfrm>
            <a:off x="3581400" y="3962400"/>
            <a:ext cx="5410200" cy="2133600"/>
          </a:xfrm>
          <a:prstGeom prst="rect">
            <a:avLst/>
          </a:prstGeom>
        </p:spPr>
        <p:txBody>
          <a:bodyPr vert="horz" lIns="91440" tIns="45720" rIns="91440" bIns="45720" rtlCol="0">
            <a:normAutofit/>
          </a:bodyPr>
          <a:lstStyle/>
          <a:p>
            <a:pPr marL="342900">
              <a:lnSpc>
                <a:spcPct val="150000"/>
              </a:lnSpc>
              <a:buClr>
                <a:srgbClr val="15D570"/>
              </a:buClr>
              <a:buSzPct val="75000"/>
            </a:pPr>
            <a:r>
              <a:rPr kumimoji="0" lang="en-US" sz="2400" b="1" i="0" u="none" strike="noStrike" kern="1200" cap="none" spc="0" normalizeH="0" baseline="0" noProof="0" dirty="0" smtClean="0">
                <a:ln>
                  <a:noFill/>
                </a:ln>
                <a:solidFill>
                  <a:srgbClr val="C00000"/>
                </a:solidFill>
                <a:effectLst/>
                <a:uLnTx/>
                <a:uFillTx/>
                <a:latin typeface="+mn-lt"/>
                <a:ea typeface="+mn-ea"/>
                <a:cs typeface="+mn-cs"/>
              </a:rPr>
              <a:t>OOP</a:t>
            </a:r>
            <a:r>
              <a:rPr lang="en-US" sz="2400" b="1" dirty="0" smtClean="0">
                <a:solidFill>
                  <a:srgbClr val="C00000"/>
                </a:solidFill>
              </a:rPr>
              <a:t> principles keep code following the rule of "don't repeat yourself" (DRY) and easy-to-maintain.</a:t>
            </a:r>
            <a:endParaRPr kumimoji="0" lang="en-US" sz="2000" b="1" i="0" u="none" strike="noStrike" kern="1200" cap="none" spc="0" normalizeH="0" baseline="0" noProof="0" dirty="0" smtClean="0">
              <a:ln>
                <a:noFill/>
              </a:ln>
              <a:solidFill>
                <a:srgbClr val="C00000"/>
              </a:solidFill>
              <a:effectLst/>
              <a:uLnTx/>
              <a:uFillTx/>
              <a:latin typeface="+mn-lt"/>
              <a:ea typeface="+mn-ea"/>
              <a:cs typeface="+mn-cs"/>
            </a:endParaRP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OOP Implementation Using PHP (Cont.)</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191000"/>
          </a:xfrm>
        </p:spPr>
        <p:txBody>
          <a:bodyPr>
            <a:normAutofit lnSpcReduction="10000"/>
          </a:bodyPr>
          <a:lstStyle/>
          <a:p>
            <a:pPr algn="just">
              <a:buClr>
                <a:srgbClr val="15D570"/>
              </a:buClr>
              <a:buSzPct val="75000"/>
              <a:buFont typeface="Wingdings" pitchFamily="2" charset="2"/>
              <a:buChar char="q"/>
            </a:pPr>
            <a:r>
              <a:rPr lang="en-US" sz="2400" b="1" dirty="0" smtClean="0">
                <a:solidFill>
                  <a:srgbClr val="00B0F0"/>
                </a:solidFill>
              </a:rPr>
              <a:t>Class − </a:t>
            </a:r>
            <a:r>
              <a:rPr lang="en-US" sz="2400" b="1" dirty="0" smtClean="0">
                <a:solidFill>
                  <a:schemeClr val="tx1">
                    <a:lumMod val="65000"/>
                    <a:lumOff val="35000"/>
                  </a:schemeClr>
                </a:solidFill>
              </a:rPr>
              <a:t>This is a programmer-defined data type, which includes local functions as well as local data. </a:t>
            </a:r>
            <a:r>
              <a:rPr lang="en-US" sz="2400" b="1" dirty="0" smtClean="0">
                <a:solidFill>
                  <a:schemeClr val="tx1">
                    <a:lumMod val="65000"/>
                    <a:lumOff val="35000"/>
                  </a:schemeClr>
                </a:solidFill>
              </a:rPr>
              <a:t>One can </a:t>
            </a:r>
            <a:r>
              <a:rPr lang="en-US" sz="2400" b="1" dirty="0" smtClean="0">
                <a:solidFill>
                  <a:schemeClr val="tx1">
                    <a:lumMod val="65000"/>
                    <a:lumOff val="35000"/>
                  </a:schemeClr>
                </a:solidFill>
              </a:rPr>
              <a:t>think of a class as a template for making many instances of the same kind (or class) of object.</a:t>
            </a:r>
          </a:p>
          <a:p>
            <a:pPr algn="just">
              <a:buClr>
                <a:srgbClr val="15D570"/>
              </a:buClr>
              <a:buSzPct val="75000"/>
              <a:buFont typeface="Wingdings" pitchFamily="2" charset="2"/>
              <a:buChar char="q"/>
            </a:pPr>
            <a:r>
              <a:rPr lang="en-US" sz="2400" b="1" dirty="0" smtClean="0">
                <a:solidFill>
                  <a:srgbClr val="00B0F0"/>
                </a:solidFill>
              </a:rPr>
              <a:t>Object −</a:t>
            </a:r>
            <a:r>
              <a:rPr lang="en-US" sz="2400" b="1" dirty="0" smtClean="0">
                <a:solidFill>
                  <a:schemeClr val="tx1">
                    <a:lumMod val="65000"/>
                    <a:lumOff val="35000"/>
                  </a:schemeClr>
                </a:solidFill>
              </a:rPr>
              <a:t> An individual instance of the data structure defined by a class. You define a class once and then make many objects that belong to it. Objects are also known as instance.</a:t>
            </a:r>
          </a:p>
          <a:p>
            <a:pPr algn="just">
              <a:buClr>
                <a:srgbClr val="15D570"/>
              </a:buClr>
              <a:buSzPct val="75000"/>
              <a:buFont typeface="Wingdings" pitchFamily="2" charset="2"/>
              <a:buChar char="q"/>
            </a:pPr>
            <a:r>
              <a:rPr lang="en-US" sz="2400" b="1" dirty="0" smtClean="0">
                <a:solidFill>
                  <a:srgbClr val="00B0F0"/>
                </a:solidFill>
              </a:rPr>
              <a:t>Member Variable − </a:t>
            </a:r>
            <a:r>
              <a:rPr lang="en-US" sz="2400" b="1" dirty="0" smtClean="0">
                <a:solidFill>
                  <a:schemeClr val="tx1">
                    <a:lumMod val="65000"/>
                    <a:lumOff val="35000"/>
                  </a:schemeClr>
                </a:solidFill>
              </a:rPr>
              <a:t>These are the variables defined inside a class. This data will be invisible to the outside of the class and can be accessed via member functions. These variables are called attribute of the object once an object is created.</a:t>
            </a:r>
            <a:endParaRPr lang="en-US" sz="2000" b="1" dirty="0" smtClean="0">
              <a:solidFill>
                <a:schemeClr val="tx1">
                  <a:lumMod val="65000"/>
                  <a:lumOff val="35000"/>
                </a:schemeClr>
              </a:solidFill>
            </a:endParaRP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OOP Implementation Using PHP (Cont.)</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191000"/>
          </a:xfrm>
        </p:spPr>
        <p:txBody>
          <a:bodyPr>
            <a:normAutofit/>
          </a:bodyPr>
          <a:lstStyle/>
          <a:p>
            <a:pPr algn="just">
              <a:buClr>
                <a:srgbClr val="15D570"/>
              </a:buClr>
              <a:buSzPct val="75000"/>
              <a:buFont typeface="Wingdings" pitchFamily="2" charset="2"/>
              <a:buChar char="q"/>
            </a:pPr>
            <a:r>
              <a:rPr lang="en-US" sz="2400" b="1" dirty="0" smtClean="0">
                <a:solidFill>
                  <a:srgbClr val="00B0F0"/>
                </a:solidFill>
              </a:rPr>
              <a:t>Member function − </a:t>
            </a:r>
            <a:r>
              <a:rPr lang="en-US" sz="2400" b="1" dirty="0" smtClean="0">
                <a:solidFill>
                  <a:schemeClr val="tx1">
                    <a:lumMod val="65000"/>
                    <a:lumOff val="35000"/>
                  </a:schemeClr>
                </a:solidFill>
              </a:rPr>
              <a:t>These are the function defined inside a class and are used to access object data.</a:t>
            </a:r>
            <a:r>
              <a:rPr lang="en-US" sz="2400" b="1" dirty="0" smtClean="0">
                <a:solidFill>
                  <a:srgbClr val="00B0F0"/>
                </a:solidFill>
              </a:rPr>
              <a:t> </a:t>
            </a:r>
          </a:p>
          <a:p>
            <a:pPr algn="just">
              <a:buClr>
                <a:srgbClr val="15D570"/>
              </a:buClr>
              <a:buSzPct val="75000"/>
              <a:buFont typeface="Wingdings" pitchFamily="2" charset="2"/>
              <a:buChar char="q"/>
            </a:pPr>
            <a:r>
              <a:rPr lang="en-US" sz="2400" b="1" dirty="0" smtClean="0">
                <a:solidFill>
                  <a:srgbClr val="00B0F0"/>
                </a:solidFill>
              </a:rPr>
              <a:t>Inheritance − </a:t>
            </a:r>
            <a:r>
              <a:rPr lang="en-US" sz="2400" b="1" dirty="0" smtClean="0">
                <a:solidFill>
                  <a:schemeClr val="tx1">
                    <a:lumMod val="65000"/>
                    <a:lumOff val="35000"/>
                  </a:schemeClr>
                </a:solidFill>
              </a:rPr>
              <a:t>When a class is defined by inheriting existing function of a parent class then it is called inheritance. Here child class will inherit all or few member functions and variables of a parent class. </a:t>
            </a:r>
          </a:p>
          <a:p>
            <a:pPr algn="just">
              <a:buClr>
                <a:srgbClr val="15D570"/>
              </a:buClr>
              <a:buSzPct val="75000"/>
              <a:buFont typeface="Wingdings" pitchFamily="2" charset="2"/>
              <a:buChar char="q"/>
            </a:pPr>
            <a:r>
              <a:rPr lang="en-US" sz="2400" b="1" dirty="0" smtClean="0">
                <a:solidFill>
                  <a:srgbClr val="00B0F0"/>
                </a:solidFill>
              </a:rPr>
              <a:t>Parent class − </a:t>
            </a:r>
            <a:r>
              <a:rPr lang="en-US" sz="2400" b="1" dirty="0" smtClean="0">
                <a:solidFill>
                  <a:schemeClr val="tx1">
                    <a:lumMod val="65000"/>
                    <a:lumOff val="35000"/>
                  </a:schemeClr>
                </a:solidFill>
              </a:rPr>
              <a:t>A class that is inherited from by another class. This is also called a base class or super class.</a:t>
            </a:r>
          </a:p>
          <a:p>
            <a:pPr algn="just">
              <a:buClr>
                <a:srgbClr val="15D570"/>
              </a:buClr>
              <a:buSzPct val="75000"/>
              <a:buFont typeface="Wingdings" pitchFamily="2" charset="2"/>
              <a:buChar char="q"/>
            </a:pPr>
            <a:r>
              <a:rPr lang="en-US" sz="2400" b="1" dirty="0" smtClean="0">
                <a:solidFill>
                  <a:srgbClr val="00B0F0"/>
                </a:solidFill>
              </a:rPr>
              <a:t>Child Class − </a:t>
            </a:r>
            <a:r>
              <a:rPr lang="en-US" sz="2400" b="1" dirty="0" smtClean="0">
                <a:solidFill>
                  <a:schemeClr val="tx1">
                    <a:lumMod val="65000"/>
                    <a:lumOff val="35000"/>
                  </a:schemeClr>
                </a:solidFill>
              </a:rPr>
              <a:t>A class that inherits from another class. This is also called a subclass or derived class</a:t>
            </a:r>
            <a:r>
              <a:rPr lang="en-US" sz="2000" b="1" dirty="0" smtClean="0">
                <a:solidFill>
                  <a:schemeClr val="tx1">
                    <a:lumMod val="65000"/>
                    <a:lumOff val="35000"/>
                  </a:schemeClr>
                </a:solidFill>
              </a:rPr>
              <a:t>.</a:t>
            </a: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OOP Implementation Using PHP (Cont.)</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191000"/>
          </a:xfrm>
        </p:spPr>
        <p:txBody>
          <a:bodyPr>
            <a:normAutofit/>
          </a:bodyPr>
          <a:lstStyle/>
          <a:p>
            <a:pPr algn="just">
              <a:buClr>
                <a:srgbClr val="15D570"/>
              </a:buClr>
              <a:buSzPct val="75000"/>
              <a:buFont typeface="Wingdings" pitchFamily="2" charset="2"/>
              <a:buChar char="q"/>
            </a:pPr>
            <a:r>
              <a:rPr lang="en-US" sz="2400" b="1" dirty="0" smtClean="0">
                <a:solidFill>
                  <a:srgbClr val="00B0F0"/>
                </a:solidFill>
              </a:rPr>
              <a:t>Polymorphism − </a:t>
            </a:r>
            <a:r>
              <a:rPr lang="en-US" sz="2400" b="1" dirty="0" smtClean="0">
                <a:solidFill>
                  <a:schemeClr val="tx1">
                    <a:lumMod val="65000"/>
                    <a:lumOff val="35000"/>
                  </a:schemeClr>
                </a:solidFill>
              </a:rPr>
              <a:t>This is an object oriented concept where same function can be used for different purposes. For example function name will remain same but it make take different number of arguments and can do different task.</a:t>
            </a:r>
          </a:p>
          <a:p>
            <a:pPr algn="just">
              <a:buClr>
                <a:srgbClr val="15D570"/>
              </a:buClr>
              <a:buSzPct val="75000"/>
              <a:buFont typeface="Wingdings" pitchFamily="2" charset="2"/>
              <a:buChar char="q"/>
            </a:pPr>
            <a:r>
              <a:rPr lang="en-US" sz="2400" b="1" dirty="0" smtClean="0">
                <a:solidFill>
                  <a:srgbClr val="00B0F0"/>
                </a:solidFill>
              </a:rPr>
              <a:t>Constructor − </a:t>
            </a:r>
            <a:r>
              <a:rPr lang="en-US" sz="2400" b="1" dirty="0" smtClean="0">
                <a:solidFill>
                  <a:schemeClr val="tx1">
                    <a:lumMod val="65000"/>
                    <a:lumOff val="35000"/>
                  </a:schemeClr>
                </a:solidFill>
              </a:rPr>
              <a:t>Refers to a special type of function which will be called automatically whenever there is an object formation from a class.</a:t>
            </a:r>
          </a:p>
          <a:p>
            <a:pPr algn="just">
              <a:buClr>
                <a:srgbClr val="15D570"/>
              </a:buClr>
              <a:buSzPct val="75000"/>
              <a:buFont typeface="Wingdings" pitchFamily="2" charset="2"/>
              <a:buChar char="q"/>
            </a:pPr>
            <a:r>
              <a:rPr lang="en-US" sz="2400" b="1" dirty="0" smtClean="0">
                <a:solidFill>
                  <a:srgbClr val="00B0F0"/>
                </a:solidFill>
              </a:rPr>
              <a:t>Destructor − </a:t>
            </a:r>
            <a:r>
              <a:rPr lang="en-US" sz="2400" b="1" dirty="0" smtClean="0">
                <a:solidFill>
                  <a:schemeClr val="tx1">
                    <a:lumMod val="65000"/>
                    <a:lumOff val="35000"/>
                  </a:schemeClr>
                </a:solidFill>
              </a:rPr>
              <a:t>Refers to a special type of function which will be called automatically whenever an object is deleted or goes out of scope.</a:t>
            </a: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OOP Implementation Using PHP (Cont.)</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524000"/>
            <a:ext cx="8534400" cy="3581400"/>
          </a:xfrm>
        </p:spPr>
        <p:txBody>
          <a:bodyPr>
            <a:normAutofit/>
          </a:bodyPr>
          <a:lstStyle/>
          <a:p>
            <a:pPr algn="just">
              <a:buClr>
                <a:srgbClr val="15D570"/>
              </a:buClr>
              <a:buSzPct val="75000"/>
              <a:buNone/>
            </a:pPr>
            <a:r>
              <a:rPr lang="en-US" sz="2400" b="1" dirty="0" smtClean="0">
                <a:solidFill>
                  <a:srgbClr val="FF0000"/>
                </a:solidFill>
              </a:rPr>
              <a:t>&lt;?</a:t>
            </a:r>
            <a:r>
              <a:rPr lang="en-US" sz="2400" b="1" dirty="0" err="1" smtClean="0">
                <a:solidFill>
                  <a:srgbClr val="FF0000"/>
                </a:solidFill>
              </a:rPr>
              <a:t>php</a:t>
            </a:r>
            <a:endParaRPr lang="en-US" sz="2400" b="1" dirty="0" smtClean="0">
              <a:solidFill>
                <a:srgbClr val="FF0000"/>
              </a:solidFill>
            </a:endParaRPr>
          </a:p>
          <a:p>
            <a:pPr algn="just">
              <a:buClr>
                <a:srgbClr val="15D570"/>
              </a:buClr>
              <a:buSzPct val="75000"/>
              <a:buNone/>
            </a:pPr>
            <a:r>
              <a:rPr lang="en-US" sz="2400" b="1" dirty="0" smtClean="0">
                <a:solidFill>
                  <a:schemeClr val="tx1">
                    <a:lumMod val="65000"/>
                    <a:lumOff val="35000"/>
                  </a:schemeClr>
                </a:solidFill>
              </a:rPr>
              <a:t> </a:t>
            </a:r>
          </a:p>
          <a:p>
            <a:pPr algn="just">
              <a:buClr>
                <a:srgbClr val="15D570"/>
              </a:buClr>
              <a:buSzPct val="75000"/>
              <a:buNone/>
            </a:pPr>
            <a:r>
              <a:rPr lang="en-US" sz="2400" b="1" dirty="0" smtClean="0">
                <a:solidFill>
                  <a:schemeClr val="tx2">
                    <a:lumMod val="60000"/>
                    <a:lumOff val="40000"/>
                  </a:schemeClr>
                </a:solidFill>
              </a:rPr>
              <a:t>class</a:t>
            </a:r>
            <a:r>
              <a:rPr lang="en-US" sz="2400" b="1" dirty="0" smtClean="0">
                <a:solidFill>
                  <a:srgbClr val="00B0F0"/>
                </a:solidFill>
              </a:rPr>
              <a:t> </a:t>
            </a:r>
            <a:r>
              <a:rPr lang="en-US" sz="2400" b="1" dirty="0" err="1" smtClean="0">
                <a:solidFill>
                  <a:srgbClr val="0070C0"/>
                </a:solidFill>
              </a:rPr>
              <a:t>MyClass</a:t>
            </a:r>
            <a:endParaRPr lang="en-US" sz="2400" b="1" dirty="0" smtClean="0">
              <a:solidFill>
                <a:srgbClr val="0070C0"/>
              </a:solidFill>
            </a:endParaRPr>
          </a:p>
          <a:p>
            <a:pPr algn="just">
              <a:buClr>
                <a:srgbClr val="15D570"/>
              </a:buClr>
              <a:buSzPct val="75000"/>
              <a:buNone/>
            </a:pPr>
            <a:r>
              <a:rPr lang="en-US" sz="2400" b="1" dirty="0" smtClean="0">
                <a:solidFill>
                  <a:schemeClr val="tx1">
                    <a:lumMod val="65000"/>
                    <a:lumOff val="35000"/>
                  </a:schemeClr>
                </a:solidFill>
              </a:rPr>
              <a:t>{</a:t>
            </a:r>
          </a:p>
          <a:p>
            <a:pPr algn="just">
              <a:buClr>
                <a:srgbClr val="15D570"/>
              </a:buClr>
              <a:buSzPct val="75000"/>
              <a:buNone/>
            </a:pPr>
            <a:r>
              <a:rPr lang="en-US" sz="2400" b="1" dirty="0" smtClean="0">
                <a:solidFill>
                  <a:schemeClr val="tx1">
                    <a:lumMod val="65000"/>
                    <a:lumOff val="35000"/>
                  </a:schemeClr>
                </a:solidFill>
              </a:rPr>
              <a:t>  </a:t>
            </a:r>
            <a:r>
              <a:rPr lang="en-US" sz="2400" b="1" dirty="0" smtClean="0">
                <a:solidFill>
                  <a:srgbClr val="C00000"/>
                </a:solidFill>
              </a:rPr>
              <a:t>// Class properties and methods go here</a:t>
            </a:r>
          </a:p>
          <a:p>
            <a:pPr algn="just">
              <a:buClr>
                <a:srgbClr val="15D570"/>
              </a:buClr>
              <a:buSzPct val="75000"/>
              <a:buNone/>
            </a:pPr>
            <a:r>
              <a:rPr lang="en-US" sz="2400" b="1" dirty="0" smtClean="0">
                <a:solidFill>
                  <a:schemeClr val="tx1">
                    <a:lumMod val="65000"/>
                    <a:lumOff val="35000"/>
                  </a:schemeClr>
                </a:solidFill>
              </a:rPr>
              <a:t>}</a:t>
            </a:r>
          </a:p>
          <a:p>
            <a:pPr algn="just">
              <a:buClr>
                <a:srgbClr val="15D570"/>
              </a:buClr>
              <a:buSzPct val="75000"/>
              <a:buNone/>
            </a:pPr>
            <a:r>
              <a:rPr lang="en-US" sz="2400" b="1" dirty="0" smtClean="0">
                <a:solidFill>
                  <a:schemeClr val="tx1">
                    <a:lumMod val="65000"/>
                    <a:lumOff val="35000"/>
                  </a:schemeClr>
                </a:solidFill>
              </a:rPr>
              <a:t> </a:t>
            </a:r>
          </a:p>
          <a:p>
            <a:pPr algn="just">
              <a:buClr>
                <a:srgbClr val="15D570"/>
              </a:buClr>
              <a:buSzPct val="75000"/>
              <a:buNone/>
            </a:pPr>
            <a:r>
              <a:rPr lang="en-US" sz="2400" b="1" dirty="0" smtClean="0">
                <a:solidFill>
                  <a:srgbClr val="FF0000"/>
                </a:solidFill>
              </a:rPr>
              <a:t>?&gt;</a:t>
            </a:r>
          </a:p>
          <a:p>
            <a:pPr algn="just">
              <a:buClr>
                <a:srgbClr val="15D570"/>
              </a:buClr>
              <a:buSzPct val="75000"/>
              <a:buNone/>
            </a:pPr>
            <a:endParaRPr lang="en-US" sz="2400" b="1" dirty="0" smtClean="0">
              <a:solidFill>
                <a:schemeClr val="tx1">
                  <a:lumMod val="65000"/>
                  <a:lumOff val="35000"/>
                </a:schemeClr>
              </a:solidFill>
            </a:endParaRP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OOP Implementation Using PHP (Cont.)</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447800"/>
            <a:ext cx="8382000" cy="3581400"/>
          </a:xfrm>
        </p:spPr>
        <p:txBody>
          <a:bodyPr>
            <a:normAutofit/>
          </a:bodyPr>
          <a:lstStyle/>
          <a:p>
            <a:pPr algn="just">
              <a:buClr>
                <a:srgbClr val="15D570"/>
              </a:buClr>
              <a:buSzPct val="75000"/>
              <a:buNone/>
            </a:pPr>
            <a:r>
              <a:rPr lang="en-US" sz="2400" b="1" dirty="0" smtClean="0">
                <a:solidFill>
                  <a:srgbClr val="FF0000"/>
                </a:solidFill>
              </a:rPr>
              <a:t>&lt;?</a:t>
            </a:r>
            <a:r>
              <a:rPr lang="en-US" sz="2400" b="1" dirty="0" err="1" smtClean="0">
                <a:solidFill>
                  <a:srgbClr val="FF0000"/>
                </a:solidFill>
              </a:rPr>
              <a:t>php</a:t>
            </a:r>
            <a:endParaRPr lang="en-US" sz="2400" b="1" dirty="0" smtClean="0">
              <a:solidFill>
                <a:srgbClr val="FF0000"/>
              </a:solidFill>
            </a:endParaRPr>
          </a:p>
          <a:p>
            <a:pPr algn="just">
              <a:buClr>
                <a:srgbClr val="15D570"/>
              </a:buClr>
              <a:buSzPct val="75000"/>
              <a:buNone/>
            </a:pPr>
            <a:r>
              <a:rPr lang="en-US" sz="2400" b="1" dirty="0" smtClean="0">
                <a:solidFill>
                  <a:schemeClr val="tx1">
                    <a:lumMod val="65000"/>
                    <a:lumOff val="35000"/>
                  </a:schemeClr>
                </a:solidFill>
              </a:rPr>
              <a:t> </a:t>
            </a:r>
          </a:p>
          <a:p>
            <a:pPr algn="just">
              <a:buClr>
                <a:srgbClr val="15D570"/>
              </a:buClr>
              <a:buSzPct val="75000"/>
              <a:buNone/>
            </a:pPr>
            <a:r>
              <a:rPr lang="en-US" sz="2400" b="1" dirty="0" smtClean="0">
                <a:solidFill>
                  <a:schemeClr val="tx2">
                    <a:lumMod val="60000"/>
                    <a:lumOff val="40000"/>
                  </a:schemeClr>
                </a:solidFill>
              </a:rPr>
              <a:t>class</a:t>
            </a:r>
            <a:r>
              <a:rPr lang="en-US" sz="2400" b="1" dirty="0" smtClean="0">
                <a:solidFill>
                  <a:srgbClr val="00B0F0"/>
                </a:solidFill>
              </a:rPr>
              <a:t> </a:t>
            </a:r>
            <a:r>
              <a:rPr lang="en-US" sz="2400" b="1" dirty="0" err="1" smtClean="0">
                <a:solidFill>
                  <a:srgbClr val="0070C0"/>
                </a:solidFill>
              </a:rPr>
              <a:t>MyClass</a:t>
            </a:r>
            <a:endParaRPr lang="en-US" sz="2400" b="1" dirty="0" smtClean="0">
              <a:solidFill>
                <a:srgbClr val="0070C0"/>
              </a:solidFill>
            </a:endParaRPr>
          </a:p>
          <a:p>
            <a:pPr algn="just">
              <a:buClr>
                <a:srgbClr val="15D570"/>
              </a:buClr>
              <a:buSzPct val="75000"/>
              <a:buNone/>
            </a:pPr>
            <a:r>
              <a:rPr lang="en-US" sz="2400" b="1" dirty="0" smtClean="0">
                <a:solidFill>
                  <a:schemeClr val="tx1">
                    <a:lumMod val="65000"/>
                    <a:lumOff val="35000"/>
                  </a:schemeClr>
                </a:solidFill>
              </a:rPr>
              <a:t>{</a:t>
            </a:r>
          </a:p>
          <a:p>
            <a:pPr algn="just">
              <a:buClr>
                <a:srgbClr val="15D570"/>
              </a:buClr>
              <a:buSzPct val="75000"/>
              <a:buNone/>
            </a:pPr>
            <a:r>
              <a:rPr lang="en-US" sz="2400" b="1" dirty="0" smtClean="0">
                <a:solidFill>
                  <a:schemeClr val="tx1">
                    <a:lumMod val="65000"/>
                    <a:lumOff val="35000"/>
                  </a:schemeClr>
                </a:solidFill>
              </a:rPr>
              <a:t>  </a:t>
            </a:r>
            <a:r>
              <a:rPr lang="en-US" sz="2400" dirty="0" smtClean="0">
                <a:solidFill>
                  <a:schemeClr val="tx2">
                    <a:lumMod val="60000"/>
                    <a:lumOff val="40000"/>
                  </a:schemeClr>
                </a:solidFill>
              </a:rPr>
              <a:t>public</a:t>
            </a:r>
            <a:r>
              <a:rPr lang="en-US" sz="2400" dirty="0" smtClean="0"/>
              <a:t> </a:t>
            </a:r>
            <a:r>
              <a:rPr lang="en-US" sz="2400" dirty="0" smtClean="0">
                <a:solidFill>
                  <a:srgbClr val="00B0F0"/>
                </a:solidFill>
              </a:rPr>
              <a:t>$prop1</a:t>
            </a:r>
            <a:r>
              <a:rPr lang="en-US" sz="2400" dirty="0" smtClean="0">
                <a:solidFill>
                  <a:srgbClr val="C00000"/>
                </a:solidFill>
              </a:rPr>
              <a:t> = "I'm a class property!";</a:t>
            </a:r>
            <a:endParaRPr lang="en-US" sz="2400" b="1" dirty="0" smtClean="0">
              <a:solidFill>
                <a:srgbClr val="C00000"/>
              </a:solidFill>
            </a:endParaRPr>
          </a:p>
          <a:p>
            <a:pPr algn="just">
              <a:buClr>
                <a:srgbClr val="15D570"/>
              </a:buClr>
              <a:buSzPct val="75000"/>
              <a:buNone/>
            </a:pPr>
            <a:r>
              <a:rPr lang="en-US" sz="2400" b="1" dirty="0" smtClean="0">
                <a:solidFill>
                  <a:schemeClr val="tx1">
                    <a:lumMod val="65000"/>
                    <a:lumOff val="35000"/>
                  </a:schemeClr>
                </a:solidFill>
              </a:rPr>
              <a:t>}</a:t>
            </a:r>
          </a:p>
          <a:p>
            <a:pPr algn="just">
              <a:buClr>
                <a:srgbClr val="15D570"/>
              </a:buClr>
              <a:buSzPct val="75000"/>
              <a:buNone/>
            </a:pPr>
            <a:r>
              <a:rPr lang="en-US" sz="2400" b="1" dirty="0" smtClean="0">
                <a:solidFill>
                  <a:schemeClr val="tx1">
                    <a:lumMod val="65000"/>
                    <a:lumOff val="35000"/>
                  </a:schemeClr>
                </a:solidFill>
              </a:rPr>
              <a:t> </a:t>
            </a:r>
            <a:r>
              <a:rPr lang="en-US" sz="2400" dirty="0" smtClean="0">
                <a:solidFill>
                  <a:schemeClr val="tx2">
                    <a:lumMod val="60000"/>
                    <a:lumOff val="40000"/>
                  </a:schemeClr>
                </a:solidFill>
              </a:rPr>
              <a:t>echo</a:t>
            </a:r>
            <a:r>
              <a:rPr lang="en-US" sz="2400" dirty="0" smtClean="0"/>
              <a:t> </a:t>
            </a:r>
            <a:r>
              <a:rPr lang="en-US" sz="2400" dirty="0" smtClean="0">
                <a:solidFill>
                  <a:srgbClr val="C00000"/>
                </a:solidFill>
              </a:rPr>
              <a:t>$</a:t>
            </a:r>
            <a:r>
              <a:rPr lang="en-US" sz="2400" dirty="0" err="1" smtClean="0">
                <a:solidFill>
                  <a:srgbClr val="C00000"/>
                </a:solidFill>
              </a:rPr>
              <a:t>obj</a:t>
            </a:r>
            <a:r>
              <a:rPr lang="en-US" sz="2400" dirty="0" smtClean="0">
                <a:solidFill>
                  <a:srgbClr val="C00000"/>
                </a:solidFill>
              </a:rPr>
              <a:t>-&gt;prop1;</a:t>
            </a:r>
            <a:endParaRPr lang="en-US" sz="2400" b="1" dirty="0" smtClean="0">
              <a:solidFill>
                <a:srgbClr val="C00000"/>
              </a:solidFill>
            </a:endParaRPr>
          </a:p>
          <a:p>
            <a:pPr algn="just">
              <a:buClr>
                <a:srgbClr val="15D570"/>
              </a:buClr>
              <a:buSzPct val="75000"/>
              <a:buNone/>
            </a:pPr>
            <a:r>
              <a:rPr lang="en-US" sz="2400" b="1" dirty="0" smtClean="0">
                <a:solidFill>
                  <a:srgbClr val="FF0000"/>
                </a:solidFill>
              </a:rPr>
              <a:t>?&gt;</a:t>
            </a:r>
          </a:p>
          <a:p>
            <a:pPr algn="just">
              <a:buClr>
                <a:srgbClr val="15D570"/>
              </a:buClr>
              <a:buSzPct val="75000"/>
              <a:buNone/>
            </a:pPr>
            <a:endParaRPr lang="en-US" sz="2400" b="1" dirty="0" smtClean="0">
              <a:solidFill>
                <a:schemeClr val="tx1">
                  <a:lumMod val="65000"/>
                  <a:lumOff val="35000"/>
                </a:schemeClr>
              </a:solidFill>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6633</TotalTime>
  <Words>475</Words>
  <Application>Microsoft Office PowerPoint</Application>
  <PresentationFormat>On-screen Show (4:3)</PresentationFormat>
  <Paragraphs>204</Paragraphs>
  <Slides>26</Slides>
  <Notes>24</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Slide 1</vt:lpstr>
      <vt:lpstr>Lecture Outline</vt:lpstr>
      <vt:lpstr>OOP Implementation Using PHP</vt:lpstr>
      <vt:lpstr>OOP Implementation Using PHP</vt:lpstr>
      <vt:lpstr>OOP Implementation Using PHP (Cont.)</vt:lpstr>
      <vt:lpstr>OOP Implementation Using PHP (Cont.)</vt:lpstr>
      <vt:lpstr>OOP Implementation Using PHP (Cont.)</vt:lpstr>
      <vt:lpstr>OOP Implementation Using PHP (Cont.)</vt:lpstr>
      <vt:lpstr>OOP Implementation Using PHP (Cont.)</vt:lpstr>
      <vt:lpstr>OOP Implementation Using PHP (Cont.)</vt:lpstr>
      <vt:lpstr>OOP Implementation Using PHP (Cont.)</vt:lpstr>
      <vt:lpstr>OOP Implementation Using PHP (Cont.)</vt:lpstr>
      <vt:lpstr>OOP Implementation Using PHP (Cont.)</vt:lpstr>
      <vt:lpstr>OOP Implementation Using PHP (Cont.)</vt:lpstr>
      <vt:lpstr>OOP Implementation Using PHP (Cont.)</vt:lpstr>
      <vt:lpstr>OOP Implementation Using PHP (Cont.)</vt:lpstr>
      <vt:lpstr>OOP Implementation Using PHP (Cont.)</vt:lpstr>
      <vt:lpstr>OOP Implementation Using PHP (Cont.)</vt:lpstr>
      <vt:lpstr>OOP Implementation Using PHP (Cont.)</vt:lpstr>
      <vt:lpstr>OOP Implementation Using PHP (Cont.)</vt:lpstr>
      <vt:lpstr>OOP Implementation Using PHP (Cont.)</vt:lpstr>
      <vt:lpstr>Session Management</vt:lpstr>
      <vt:lpstr>Session Management</vt:lpstr>
      <vt:lpstr>Session Management (Cont.)</vt:lpstr>
      <vt:lpstr>Session Management (Cont.)</vt:lpstr>
      <vt:lpstr>Session Management (Cont.)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 Engineering</dc:title>
  <dc:creator>NQ</dc:creator>
  <cp:lastModifiedBy>Naveed</cp:lastModifiedBy>
  <cp:revision>1563</cp:revision>
  <dcterms:created xsi:type="dcterms:W3CDTF">2006-08-16T00:00:00Z</dcterms:created>
  <dcterms:modified xsi:type="dcterms:W3CDTF">2016-11-15T13:37:54Z</dcterms:modified>
</cp:coreProperties>
</file>