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tiff" ContentType="image/tif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75" r:id="rId3"/>
    <p:sldId id="508" r:id="rId4"/>
    <p:sldId id="376" r:id="rId5"/>
    <p:sldId id="509" r:id="rId6"/>
    <p:sldId id="510" r:id="rId7"/>
    <p:sldId id="511" r:id="rId8"/>
    <p:sldId id="512" r:id="rId9"/>
    <p:sldId id="513" r:id="rId10"/>
    <p:sldId id="514" r:id="rId11"/>
    <p:sldId id="488" r:id="rId12"/>
    <p:sldId id="516" r:id="rId13"/>
    <p:sldId id="517" r:id="rId14"/>
    <p:sldId id="525" r:id="rId15"/>
    <p:sldId id="518" r:id="rId16"/>
    <p:sldId id="468" r:id="rId17"/>
    <p:sldId id="520" r:id="rId18"/>
    <p:sldId id="519" r:id="rId19"/>
    <p:sldId id="521" r:id="rId20"/>
    <p:sldId id="522" r:id="rId21"/>
    <p:sldId id="523" r:id="rId22"/>
    <p:sldId id="52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B660"/>
    <a:srgbClr val="2EEA88"/>
    <a:srgbClr val="078B43"/>
    <a:srgbClr val="15D570"/>
    <a:srgbClr val="006600"/>
    <a:srgbClr val="577220"/>
    <a:srgbClr val="0D9FB3"/>
    <a:srgbClr val="0066FF"/>
    <a:srgbClr val="AABC04"/>
    <a:srgbClr val="00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4" autoAdjust="0"/>
    <p:restoredTop sz="90141" autoAdjust="0"/>
  </p:normalViewPr>
  <p:slideViewPr>
    <p:cSldViewPr>
      <p:cViewPr>
        <p:scale>
          <a:sx n="75" d="100"/>
          <a:sy n="75" d="100"/>
        </p:scale>
        <p:origin x="-1224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642003-504F-4FEA-A419-E75FD97B861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D555127C-683F-4805-8DBE-1D9C11C51FE6}">
      <dgm:prSet phldrT="[Text]"/>
      <dgm:spPr/>
      <dgm:t>
        <a:bodyPr/>
        <a:lstStyle/>
        <a:p>
          <a:r>
            <a:rPr lang="en-US" dirty="0" smtClean="0"/>
            <a:t>Uploaded</a:t>
          </a:r>
          <a:endParaRPr lang="en-US" dirty="0"/>
        </a:p>
      </dgm:t>
    </dgm:pt>
    <dgm:pt modelId="{5ACF9398-D2E4-4B90-AAA5-11C62DFE37D9}" type="parTrans" cxnId="{FC281F7F-4E28-44D1-AE78-7D674AC9FAF3}">
      <dgm:prSet/>
      <dgm:spPr/>
      <dgm:t>
        <a:bodyPr/>
        <a:lstStyle/>
        <a:p>
          <a:endParaRPr lang="en-US"/>
        </a:p>
      </dgm:t>
    </dgm:pt>
    <dgm:pt modelId="{9B9F83D6-424A-4113-8D53-1CE0AEED075B}" type="sibTrans" cxnId="{FC281F7F-4E28-44D1-AE78-7D674AC9FAF3}">
      <dgm:prSet/>
      <dgm:spPr/>
      <dgm:t>
        <a:bodyPr/>
        <a:lstStyle/>
        <a:p>
          <a:endParaRPr lang="en-US"/>
        </a:p>
      </dgm:t>
    </dgm:pt>
    <dgm:pt modelId="{2FBC99DD-9FAF-45BC-9611-A77454D495CF}">
      <dgm:prSet phldrT="[Text]"/>
      <dgm:spPr/>
      <dgm:t>
        <a:bodyPr/>
        <a:lstStyle/>
        <a:p>
          <a:r>
            <a:rPr lang="en-US" dirty="0" smtClean="0"/>
            <a:t>Search</a:t>
          </a:r>
          <a:endParaRPr lang="en-US" dirty="0"/>
        </a:p>
      </dgm:t>
    </dgm:pt>
    <dgm:pt modelId="{1B238111-141B-466F-BCB7-DA5E55F382F4}" type="parTrans" cxnId="{C10D340A-B01F-46A9-9F09-C8986BFDE41A}">
      <dgm:prSet/>
      <dgm:spPr/>
      <dgm:t>
        <a:bodyPr/>
        <a:lstStyle/>
        <a:p>
          <a:endParaRPr lang="en-US"/>
        </a:p>
      </dgm:t>
    </dgm:pt>
    <dgm:pt modelId="{B21792CE-C240-4546-BED3-82CCF0B4D12F}" type="sibTrans" cxnId="{C10D340A-B01F-46A9-9F09-C8986BFDE41A}">
      <dgm:prSet/>
      <dgm:spPr/>
      <dgm:t>
        <a:bodyPr/>
        <a:lstStyle/>
        <a:p>
          <a:endParaRPr lang="en-US"/>
        </a:p>
      </dgm:t>
    </dgm:pt>
    <dgm:pt modelId="{BDFD03F1-6F78-40BB-A4F7-545DEB345FC1}">
      <dgm:prSet phldrT="[Text]"/>
      <dgm:spPr/>
      <dgm:t>
        <a:bodyPr/>
        <a:lstStyle/>
        <a:p>
          <a:r>
            <a:rPr lang="en-US" dirty="0" smtClean="0"/>
            <a:t>Watch</a:t>
          </a:r>
          <a:endParaRPr lang="en-US" dirty="0"/>
        </a:p>
      </dgm:t>
    </dgm:pt>
    <dgm:pt modelId="{3755AD4F-68C9-4AB6-A3BD-7EE409848A4D}" type="parTrans" cxnId="{B760EC11-7F1D-492C-AA08-C7FB449C458F}">
      <dgm:prSet/>
      <dgm:spPr/>
      <dgm:t>
        <a:bodyPr/>
        <a:lstStyle/>
        <a:p>
          <a:endParaRPr lang="en-US"/>
        </a:p>
      </dgm:t>
    </dgm:pt>
    <dgm:pt modelId="{F31EBC1A-049C-45F4-8542-B54C1D1A5EF9}" type="sibTrans" cxnId="{B760EC11-7F1D-492C-AA08-C7FB449C458F}">
      <dgm:prSet/>
      <dgm:spPr/>
      <dgm:t>
        <a:bodyPr/>
        <a:lstStyle/>
        <a:p>
          <a:endParaRPr lang="en-US"/>
        </a:p>
      </dgm:t>
    </dgm:pt>
    <dgm:pt modelId="{894D5B53-92F8-4026-A413-850792A7D253}" type="pres">
      <dgm:prSet presAssocID="{F9642003-504F-4FEA-A419-E75FD97B8611}" presName="Name0" presStyleCnt="0">
        <dgm:presLayoutVars>
          <dgm:dir/>
          <dgm:resizeHandles val="exact"/>
        </dgm:presLayoutVars>
      </dgm:prSet>
      <dgm:spPr/>
    </dgm:pt>
    <dgm:pt modelId="{3D46066E-A740-4A1E-B571-4C2FC932439A}" type="pres">
      <dgm:prSet presAssocID="{D555127C-683F-4805-8DBE-1D9C11C51FE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3253D5-C63F-46C4-81E9-21357910F85C}" type="pres">
      <dgm:prSet presAssocID="{9B9F83D6-424A-4113-8D53-1CE0AEED075B}" presName="sibTrans" presStyleLbl="sibTrans2D1" presStyleIdx="0" presStyleCnt="2"/>
      <dgm:spPr/>
      <dgm:t>
        <a:bodyPr/>
        <a:lstStyle/>
        <a:p>
          <a:endParaRPr lang="en-US"/>
        </a:p>
      </dgm:t>
    </dgm:pt>
    <dgm:pt modelId="{6CCA41C0-B0B8-4C29-A03D-5EC5EBB11D11}" type="pres">
      <dgm:prSet presAssocID="{9B9F83D6-424A-4113-8D53-1CE0AEED075B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7A77BB2F-3249-4689-A88B-DE76297ABC2F}" type="pres">
      <dgm:prSet presAssocID="{2FBC99DD-9FAF-45BC-9611-A77454D495C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4F737F-E676-435E-BFAA-5664D2491250}" type="pres">
      <dgm:prSet presAssocID="{B21792CE-C240-4546-BED3-82CCF0B4D12F}" presName="sibTrans" presStyleLbl="sibTrans2D1" presStyleIdx="1" presStyleCnt="2"/>
      <dgm:spPr/>
      <dgm:t>
        <a:bodyPr/>
        <a:lstStyle/>
        <a:p>
          <a:endParaRPr lang="en-US"/>
        </a:p>
      </dgm:t>
    </dgm:pt>
    <dgm:pt modelId="{3675013E-A846-4569-AD7C-C4A4E694BF09}" type="pres">
      <dgm:prSet presAssocID="{B21792CE-C240-4546-BED3-82CCF0B4D12F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2B9FAB3A-B5DE-4565-87AB-D59E5D26EBC7}" type="pres">
      <dgm:prSet presAssocID="{BDFD03F1-6F78-40BB-A4F7-545DEB345FC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045B3A-4E58-4339-BD70-9A984C8D7FAB}" type="presOf" srcId="{BDFD03F1-6F78-40BB-A4F7-545DEB345FC1}" destId="{2B9FAB3A-B5DE-4565-87AB-D59E5D26EBC7}" srcOrd="0" destOrd="0" presId="urn:microsoft.com/office/officeart/2005/8/layout/process1"/>
    <dgm:cxn modelId="{FC281F7F-4E28-44D1-AE78-7D674AC9FAF3}" srcId="{F9642003-504F-4FEA-A419-E75FD97B8611}" destId="{D555127C-683F-4805-8DBE-1D9C11C51FE6}" srcOrd="0" destOrd="0" parTransId="{5ACF9398-D2E4-4B90-AAA5-11C62DFE37D9}" sibTransId="{9B9F83D6-424A-4113-8D53-1CE0AEED075B}"/>
    <dgm:cxn modelId="{0307FA63-6728-410B-A0DB-63703CD173E3}" type="presOf" srcId="{B21792CE-C240-4546-BED3-82CCF0B4D12F}" destId="{3675013E-A846-4569-AD7C-C4A4E694BF09}" srcOrd="1" destOrd="0" presId="urn:microsoft.com/office/officeart/2005/8/layout/process1"/>
    <dgm:cxn modelId="{1D1A5419-8F15-4180-A9E5-901EF00FCEC9}" type="presOf" srcId="{B21792CE-C240-4546-BED3-82CCF0B4D12F}" destId="{674F737F-E676-435E-BFAA-5664D2491250}" srcOrd="0" destOrd="0" presId="urn:microsoft.com/office/officeart/2005/8/layout/process1"/>
    <dgm:cxn modelId="{0BE624A0-25C5-4AC1-911E-A9372B8A5D84}" type="presOf" srcId="{9B9F83D6-424A-4113-8D53-1CE0AEED075B}" destId="{6CCA41C0-B0B8-4C29-A03D-5EC5EBB11D11}" srcOrd="1" destOrd="0" presId="urn:microsoft.com/office/officeart/2005/8/layout/process1"/>
    <dgm:cxn modelId="{D97AB25F-9D09-4E48-9EC4-AF8681849357}" type="presOf" srcId="{9B9F83D6-424A-4113-8D53-1CE0AEED075B}" destId="{E43253D5-C63F-46C4-81E9-21357910F85C}" srcOrd="0" destOrd="0" presId="urn:microsoft.com/office/officeart/2005/8/layout/process1"/>
    <dgm:cxn modelId="{C10D340A-B01F-46A9-9F09-C8986BFDE41A}" srcId="{F9642003-504F-4FEA-A419-E75FD97B8611}" destId="{2FBC99DD-9FAF-45BC-9611-A77454D495CF}" srcOrd="1" destOrd="0" parTransId="{1B238111-141B-466F-BCB7-DA5E55F382F4}" sibTransId="{B21792CE-C240-4546-BED3-82CCF0B4D12F}"/>
    <dgm:cxn modelId="{6401CCF1-B2E2-42E3-8C93-DD99AE2A98BB}" type="presOf" srcId="{D555127C-683F-4805-8DBE-1D9C11C51FE6}" destId="{3D46066E-A740-4A1E-B571-4C2FC932439A}" srcOrd="0" destOrd="0" presId="urn:microsoft.com/office/officeart/2005/8/layout/process1"/>
    <dgm:cxn modelId="{B760EC11-7F1D-492C-AA08-C7FB449C458F}" srcId="{F9642003-504F-4FEA-A419-E75FD97B8611}" destId="{BDFD03F1-6F78-40BB-A4F7-545DEB345FC1}" srcOrd="2" destOrd="0" parTransId="{3755AD4F-68C9-4AB6-A3BD-7EE409848A4D}" sibTransId="{F31EBC1A-049C-45F4-8542-B54C1D1A5EF9}"/>
    <dgm:cxn modelId="{8F039B6B-6B9A-4A9E-B621-6B3D50733252}" type="presOf" srcId="{2FBC99DD-9FAF-45BC-9611-A77454D495CF}" destId="{7A77BB2F-3249-4689-A88B-DE76297ABC2F}" srcOrd="0" destOrd="0" presId="urn:microsoft.com/office/officeart/2005/8/layout/process1"/>
    <dgm:cxn modelId="{A3C1DC20-D3E8-4AB6-8475-2A69D374AC99}" type="presOf" srcId="{F9642003-504F-4FEA-A419-E75FD97B8611}" destId="{894D5B53-92F8-4026-A413-850792A7D253}" srcOrd="0" destOrd="0" presId="urn:microsoft.com/office/officeart/2005/8/layout/process1"/>
    <dgm:cxn modelId="{19B0C0A8-E5FE-44B2-825A-FF9256C2D2C8}" type="presParOf" srcId="{894D5B53-92F8-4026-A413-850792A7D253}" destId="{3D46066E-A740-4A1E-B571-4C2FC932439A}" srcOrd="0" destOrd="0" presId="urn:microsoft.com/office/officeart/2005/8/layout/process1"/>
    <dgm:cxn modelId="{3F47C5C1-7AB5-4E6A-9E73-9091153CFE52}" type="presParOf" srcId="{894D5B53-92F8-4026-A413-850792A7D253}" destId="{E43253D5-C63F-46C4-81E9-21357910F85C}" srcOrd="1" destOrd="0" presId="urn:microsoft.com/office/officeart/2005/8/layout/process1"/>
    <dgm:cxn modelId="{038AC301-7ECB-4174-90A5-74FA1769B288}" type="presParOf" srcId="{E43253D5-C63F-46C4-81E9-21357910F85C}" destId="{6CCA41C0-B0B8-4C29-A03D-5EC5EBB11D11}" srcOrd="0" destOrd="0" presId="urn:microsoft.com/office/officeart/2005/8/layout/process1"/>
    <dgm:cxn modelId="{EE324D12-ABB8-4409-AFFF-1428A2632884}" type="presParOf" srcId="{894D5B53-92F8-4026-A413-850792A7D253}" destId="{7A77BB2F-3249-4689-A88B-DE76297ABC2F}" srcOrd="2" destOrd="0" presId="urn:microsoft.com/office/officeart/2005/8/layout/process1"/>
    <dgm:cxn modelId="{742407B3-6D73-4E1F-893D-38B881A79C48}" type="presParOf" srcId="{894D5B53-92F8-4026-A413-850792A7D253}" destId="{674F737F-E676-435E-BFAA-5664D2491250}" srcOrd="3" destOrd="0" presId="urn:microsoft.com/office/officeart/2005/8/layout/process1"/>
    <dgm:cxn modelId="{D28166CB-6DD5-4CED-9A74-C4391D53F181}" type="presParOf" srcId="{674F737F-E676-435E-BFAA-5664D2491250}" destId="{3675013E-A846-4569-AD7C-C4A4E694BF09}" srcOrd="0" destOrd="0" presId="urn:microsoft.com/office/officeart/2005/8/layout/process1"/>
    <dgm:cxn modelId="{F61E4C8B-1F37-4539-8341-3BCF4EE42116}" type="presParOf" srcId="{894D5B53-92F8-4026-A413-850792A7D253}" destId="{2B9FAB3A-B5DE-4565-87AB-D59E5D26EBC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46066E-A740-4A1E-B571-4C2FC932439A}">
      <dsp:nvSpPr>
        <dsp:cNvPr id="0" name=""/>
        <dsp:cNvSpPr/>
      </dsp:nvSpPr>
      <dsp:spPr>
        <a:xfrm>
          <a:off x="5357" y="1551582"/>
          <a:ext cx="1601390" cy="960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Uploaded</a:t>
          </a:r>
          <a:endParaRPr lang="en-US" sz="2600" kern="1200" dirty="0"/>
        </a:p>
      </dsp:txBody>
      <dsp:txXfrm>
        <a:off x="5357" y="1551582"/>
        <a:ext cx="1601390" cy="960834"/>
      </dsp:txXfrm>
    </dsp:sp>
    <dsp:sp modelId="{E43253D5-C63F-46C4-81E9-21357910F85C}">
      <dsp:nvSpPr>
        <dsp:cNvPr id="0" name=""/>
        <dsp:cNvSpPr/>
      </dsp:nvSpPr>
      <dsp:spPr>
        <a:xfrm>
          <a:off x="1766887" y="18334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1766887" y="1833427"/>
        <a:ext cx="339494" cy="397144"/>
      </dsp:txXfrm>
    </dsp:sp>
    <dsp:sp modelId="{7A77BB2F-3249-4689-A88B-DE76297ABC2F}">
      <dsp:nvSpPr>
        <dsp:cNvPr id="0" name=""/>
        <dsp:cNvSpPr/>
      </dsp:nvSpPr>
      <dsp:spPr>
        <a:xfrm>
          <a:off x="2247304" y="1551582"/>
          <a:ext cx="1601390" cy="960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Search</a:t>
          </a:r>
          <a:endParaRPr lang="en-US" sz="2600" kern="1200" dirty="0"/>
        </a:p>
      </dsp:txBody>
      <dsp:txXfrm>
        <a:off x="2247304" y="1551582"/>
        <a:ext cx="1601390" cy="960834"/>
      </dsp:txXfrm>
    </dsp:sp>
    <dsp:sp modelId="{674F737F-E676-435E-BFAA-5664D2491250}">
      <dsp:nvSpPr>
        <dsp:cNvPr id="0" name=""/>
        <dsp:cNvSpPr/>
      </dsp:nvSpPr>
      <dsp:spPr>
        <a:xfrm>
          <a:off x="4008834" y="1833427"/>
          <a:ext cx="339494" cy="3971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/>
        </a:p>
      </dsp:txBody>
      <dsp:txXfrm>
        <a:off x="4008834" y="1833427"/>
        <a:ext cx="339494" cy="397144"/>
      </dsp:txXfrm>
    </dsp:sp>
    <dsp:sp modelId="{2B9FAB3A-B5DE-4565-87AB-D59E5D26EBC7}">
      <dsp:nvSpPr>
        <dsp:cNvPr id="0" name=""/>
        <dsp:cNvSpPr/>
      </dsp:nvSpPr>
      <dsp:spPr>
        <a:xfrm>
          <a:off x="4489251" y="1551582"/>
          <a:ext cx="1601390" cy="9608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Watch</a:t>
          </a:r>
          <a:endParaRPr lang="en-US" sz="2600" kern="1200" dirty="0"/>
        </a:p>
      </dsp:txBody>
      <dsp:txXfrm>
        <a:off x="4489251" y="1551582"/>
        <a:ext cx="1601390" cy="9608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8CDB2-2D6C-4003-9558-3CD506DAF1F9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5FC59-8444-4E31-8B9E-8646A9327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534400" cy="714500"/>
          </a:xfrm>
        </p:spPr>
        <p:txBody>
          <a:bodyPr/>
          <a:lstStyle>
            <a:lvl1pPr algn="l">
              <a:defRPr b="1">
                <a:solidFill>
                  <a:srgbClr val="57722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1"/>
            <a:ext cx="8458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7391400" y="104001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>
                    <a:lumMod val="95000"/>
                  </a:schemeClr>
                </a:solidFill>
              </a:rPr>
              <a:t>Web</a:t>
            </a:r>
            <a:r>
              <a:rPr lang="en-US" sz="1200" b="1" baseline="0" dirty="0" smtClean="0">
                <a:solidFill>
                  <a:schemeClr val="bg1">
                    <a:lumMod val="95000"/>
                  </a:schemeClr>
                </a:solidFill>
              </a:rPr>
              <a:t> Engineering (CS-666)</a:t>
            </a:r>
            <a:endParaRPr lang="en-US" sz="12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990600" y="6324600"/>
            <a:ext cx="39624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1" dirty="0" smtClean="0">
                <a:solidFill>
                  <a:schemeClr val="bg1">
                    <a:lumMod val="95000"/>
                  </a:schemeClr>
                </a:solidFill>
              </a:rPr>
              <a:t>PMAS-Arid Agriculture University,</a:t>
            </a:r>
            <a:r>
              <a:rPr lang="en-US" sz="1500" b="1" baseline="0" dirty="0" smtClean="0">
                <a:solidFill>
                  <a:schemeClr val="bg1">
                    <a:lumMod val="95000"/>
                  </a:schemeClr>
                </a:solidFill>
              </a:rPr>
              <a:t> Rawalpindi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 smtClean="0">
                <a:solidFill>
                  <a:srgbClr val="2EEA88"/>
                </a:solidFill>
              </a:rPr>
              <a:t>University Institute</a:t>
            </a:r>
            <a:r>
              <a:rPr lang="en-US" sz="1400" b="1" i="1" baseline="0" dirty="0" smtClean="0">
                <a:solidFill>
                  <a:srgbClr val="2EEA88"/>
                </a:solidFill>
              </a:rPr>
              <a:t> of Information Technology</a:t>
            </a:r>
            <a:endParaRPr lang="en-US" sz="1400" b="1" i="1" dirty="0" smtClean="0">
              <a:solidFill>
                <a:srgbClr val="2EEA88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="1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26" name="Picture 2" descr="C:\Users\Naveed\Desktop\logo (1)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715000"/>
            <a:ext cx="1076724" cy="10668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2667000"/>
            <a:ext cx="4038600" cy="533400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+mj-lt"/>
              </a:rPr>
              <a:t>Web Engineering</a:t>
            </a:r>
            <a:endParaRPr lang="en-US" sz="3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838700" y="990600"/>
            <a:ext cx="358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http://www.stoimen.com/blog/wp-content/uploads/2011/04/htt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838200"/>
            <a:ext cx="1295400" cy="8559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5" name="Picture 7" descr="C:\Users\Qamar\Desktop\web-desig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"/>
            <a:ext cx="2311400" cy="17335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3733800" y="3581400"/>
            <a:ext cx="2438400" cy="5334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Lecture-06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 Modeling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3434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B0F0"/>
                </a:solidFill>
              </a:rPr>
              <a:t>Class Diagram (Elements)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B0F0"/>
                </a:solidFill>
              </a:rPr>
              <a:t>Aggregation relation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/>
              <a:t>class has features of another class plus some own features</a:t>
            </a:r>
          </a:p>
          <a:p>
            <a:pPr lvl="2" algn="just">
              <a:buClr>
                <a:srgbClr val="15D570"/>
              </a:buClr>
              <a:buSzPct val="75000"/>
              <a:buNone/>
            </a:pPr>
            <a:endParaRPr lang="en-US" sz="1600" b="1" dirty="0" smtClean="0"/>
          </a:p>
          <a:p>
            <a:pPr lvl="2" algn="just">
              <a:buClr>
                <a:srgbClr val="15D570"/>
              </a:buClr>
              <a:buSzPct val="75000"/>
              <a:buNone/>
            </a:pPr>
            <a:endParaRPr lang="en-US" sz="1600" b="1" dirty="0" smtClean="0"/>
          </a:p>
          <a:p>
            <a:pPr lvl="2" algn="just">
              <a:buClr>
                <a:srgbClr val="15D570"/>
              </a:buClr>
              <a:buSzPct val="75000"/>
              <a:buNone/>
            </a:pPr>
            <a:endParaRPr lang="en-US" sz="1600" b="1" dirty="0" smtClean="0"/>
          </a:p>
          <a:p>
            <a:pPr lvl="2" algn="just">
              <a:buClr>
                <a:srgbClr val="15D570"/>
              </a:buClr>
              <a:buSzPct val="75000"/>
              <a:buNone/>
            </a:pPr>
            <a:endParaRPr lang="en-US" sz="1200" b="1" dirty="0" smtClean="0"/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1200" b="1" dirty="0" smtClean="0">
              <a:solidFill>
                <a:srgbClr val="00B0F0"/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B0F0"/>
                </a:solidFill>
              </a:rPr>
              <a:t>Composition relation</a:t>
            </a:r>
          </a:p>
          <a:p>
            <a:pPr lvl="1" algn="just">
              <a:buClr>
                <a:srgbClr val="15D570"/>
              </a:buClr>
              <a:buSzPct val="75000"/>
              <a:buNone/>
            </a:pPr>
            <a:endParaRPr lang="en-US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None/>
            </a:pPr>
            <a:endParaRPr lang="en-US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590800"/>
            <a:ext cx="386715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267200"/>
            <a:ext cx="377190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1330178" y="519413"/>
            <a:ext cx="1906661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TextBox 164"/>
          <p:cNvSpPr txBox="1"/>
          <p:nvPr/>
        </p:nvSpPr>
        <p:spPr>
          <a:xfrm>
            <a:off x="1634987" y="519412"/>
            <a:ext cx="9558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users</a:t>
            </a:r>
            <a:endParaRPr lang="en-US" sz="2400" b="1" dirty="0">
              <a:solidFill>
                <a:schemeClr val="bg1"/>
              </a:solidFill>
            </a:endParaRPr>
          </a:p>
        </p:txBody>
      </p:sp>
      <p:cxnSp>
        <p:nvCxnSpPr>
          <p:cNvPr id="166" name="Straight Connector 165"/>
          <p:cNvCxnSpPr/>
          <p:nvPr/>
        </p:nvCxnSpPr>
        <p:spPr>
          <a:xfrm>
            <a:off x="1295400" y="894239"/>
            <a:ext cx="571665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TextBox 166"/>
          <p:cNvSpPr txBox="1"/>
          <p:nvPr/>
        </p:nvSpPr>
        <p:spPr>
          <a:xfrm>
            <a:off x="1292087" y="843678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- name : string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-email : string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-password : string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168" name="Straight Connector 167"/>
          <p:cNvCxnSpPr/>
          <p:nvPr/>
        </p:nvCxnSpPr>
        <p:spPr>
          <a:xfrm>
            <a:off x="1219200" y="1767008"/>
            <a:ext cx="571665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TextBox 168"/>
          <p:cNvSpPr txBox="1"/>
          <p:nvPr/>
        </p:nvSpPr>
        <p:spPr>
          <a:xfrm>
            <a:off x="1298713" y="1722065"/>
            <a:ext cx="655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-register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-login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1328113" y="3757245"/>
            <a:ext cx="2021787" cy="1952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cxnSp>
        <p:nvCxnSpPr>
          <p:cNvPr id="171" name="Straight Connector 170"/>
          <p:cNvCxnSpPr/>
          <p:nvPr/>
        </p:nvCxnSpPr>
        <p:spPr>
          <a:xfrm>
            <a:off x="2055740" y="3375635"/>
            <a:ext cx="571665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/>
        </p:nvSpPr>
        <p:spPr>
          <a:xfrm>
            <a:off x="1702903" y="3757245"/>
            <a:ext cx="2171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video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1219200" y="4020740"/>
            <a:ext cx="26280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-</a:t>
            </a:r>
            <a:r>
              <a:rPr lang="en-US" b="1" dirty="0" err="1" smtClean="0">
                <a:solidFill>
                  <a:schemeClr val="bg1"/>
                </a:solidFill>
              </a:rPr>
              <a:t>videoID</a:t>
            </a:r>
            <a:r>
              <a:rPr lang="en-US" b="1" dirty="0" smtClean="0">
                <a:solidFill>
                  <a:schemeClr val="bg1"/>
                </a:solidFill>
              </a:rPr>
              <a:t> : </a:t>
            </a:r>
            <a:r>
              <a:rPr lang="en-US" b="1" dirty="0" err="1" smtClean="0">
                <a:solidFill>
                  <a:schemeClr val="bg1"/>
                </a:solidFill>
              </a:rPr>
              <a:t>int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+</a:t>
            </a:r>
            <a:r>
              <a:rPr lang="en-US" b="1" dirty="0" err="1" smtClean="0">
                <a:solidFill>
                  <a:schemeClr val="bg1"/>
                </a:solidFill>
              </a:rPr>
              <a:t>videoTITLE</a:t>
            </a:r>
            <a:r>
              <a:rPr lang="en-US" b="1" dirty="0" smtClean="0">
                <a:solidFill>
                  <a:schemeClr val="bg1"/>
                </a:solidFill>
              </a:rPr>
              <a:t> : string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+</a:t>
            </a:r>
            <a:r>
              <a:rPr lang="en-US" b="1" dirty="0" err="1" smtClean="0">
                <a:solidFill>
                  <a:schemeClr val="bg1"/>
                </a:solidFill>
              </a:rPr>
              <a:t>videoDES</a:t>
            </a:r>
            <a:r>
              <a:rPr lang="en-US" b="1" dirty="0" smtClean="0">
                <a:solidFill>
                  <a:schemeClr val="bg1"/>
                </a:solidFill>
              </a:rPr>
              <a:t> : string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174" name="Straight Connector 173"/>
          <p:cNvCxnSpPr/>
          <p:nvPr/>
        </p:nvCxnSpPr>
        <p:spPr>
          <a:xfrm>
            <a:off x="1219200" y="4944070"/>
            <a:ext cx="571666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1298713" y="4944070"/>
            <a:ext cx="13931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+upload()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+search()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6" name="Flowchart: Decision 175"/>
          <p:cNvSpPr/>
          <p:nvPr/>
        </p:nvSpPr>
        <p:spPr>
          <a:xfrm>
            <a:off x="3273285" y="1839103"/>
            <a:ext cx="612915" cy="344627"/>
          </a:xfrm>
          <a:prstGeom prst="flowChartDecisi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7" name="Straight Connector 176"/>
          <p:cNvCxnSpPr/>
          <p:nvPr/>
        </p:nvCxnSpPr>
        <p:spPr>
          <a:xfrm flipV="1">
            <a:off x="3847270" y="2011416"/>
            <a:ext cx="457200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>
          <a:xfrm>
            <a:off x="4279618" y="2011417"/>
            <a:ext cx="24852" cy="33651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flipH="1">
            <a:off x="3349901" y="5405735"/>
            <a:ext cx="9545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>
            <a:off x="3734630" y="1670892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  <a:r>
              <a:rPr lang="en-US" b="1" dirty="0" smtClean="0"/>
              <a:t>..1</a:t>
            </a:r>
            <a:endParaRPr lang="en-US" b="1" dirty="0"/>
          </a:p>
        </p:txBody>
      </p:sp>
      <p:sp>
        <p:nvSpPr>
          <p:cNvPr id="181" name="TextBox 180"/>
          <p:cNvSpPr txBox="1"/>
          <p:nvPr/>
        </p:nvSpPr>
        <p:spPr>
          <a:xfrm>
            <a:off x="3390899" y="5405735"/>
            <a:ext cx="990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0..*</a:t>
            </a:r>
            <a:endParaRPr lang="en-US" b="1" dirty="0"/>
          </a:p>
        </p:txBody>
      </p:sp>
      <p:sp>
        <p:nvSpPr>
          <p:cNvPr id="184" name="TextBox 183"/>
          <p:cNvSpPr txBox="1"/>
          <p:nvPr/>
        </p:nvSpPr>
        <p:spPr>
          <a:xfrm>
            <a:off x="4304470" y="3336634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Register user </a:t>
            </a:r>
            <a:endParaRPr lang="en-US" b="1" dirty="0"/>
          </a:p>
        </p:txBody>
      </p:sp>
      <p:sp>
        <p:nvSpPr>
          <p:cNvPr id="185" name="TextBox 184"/>
          <p:cNvSpPr txBox="1"/>
          <p:nvPr/>
        </p:nvSpPr>
        <p:spPr>
          <a:xfrm>
            <a:off x="4272166" y="297573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uploads</a:t>
            </a:r>
            <a:endParaRPr lang="en-US" b="1" dirty="0"/>
          </a:p>
        </p:txBody>
      </p:sp>
      <p:cxnSp>
        <p:nvCxnSpPr>
          <p:cNvPr id="186" name="Straight Connector 185"/>
          <p:cNvCxnSpPr/>
          <p:nvPr/>
        </p:nvCxnSpPr>
        <p:spPr>
          <a:xfrm>
            <a:off x="2283508" y="2596278"/>
            <a:ext cx="0" cy="1128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TextBox 186"/>
          <p:cNvSpPr txBox="1"/>
          <p:nvPr/>
        </p:nvSpPr>
        <p:spPr>
          <a:xfrm>
            <a:off x="2348122" y="2615381"/>
            <a:ext cx="687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0..*</a:t>
            </a:r>
            <a:endParaRPr lang="en-US" b="1" dirty="0"/>
          </a:p>
        </p:txBody>
      </p:sp>
      <p:sp>
        <p:nvSpPr>
          <p:cNvPr id="188" name="TextBox 187"/>
          <p:cNvSpPr txBox="1"/>
          <p:nvPr/>
        </p:nvSpPr>
        <p:spPr>
          <a:xfrm>
            <a:off x="2290134" y="3387913"/>
            <a:ext cx="838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0..*</a:t>
            </a:r>
            <a:endParaRPr lang="en-US" b="1" dirty="0"/>
          </a:p>
        </p:txBody>
      </p:sp>
      <p:sp>
        <p:nvSpPr>
          <p:cNvPr id="189" name="TextBox 188"/>
          <p:cNvSpPr txBox="1"/>
          <p:nvPr/>
        </p:nvSpPr>
        <p:spPr>
          <a:xfrm>
            <a:off x="2283508" y="2975730"/>
            <a:ext cx="972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user</a:t>
            </a:r>
            <a:endParaRPr lang="en-US" b="1" dirty="0"/>
          </a:p>
        </p:txBody>
      </p:sp>
      <p:cxnSp>
        <p:nvCxnSpPr>
          <p:cNvPr id="190" name="Straight Connector 189"/>
          <p:cNvCxnSpPr/>
          <p:nvPr/>
        </p:nvCxnSpPr>
        <p:spPr>
          <a:xfrm>
            <a:off x="1328113" y="4092185"/>
            <a:ext cx="202178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/>
          <p:cNvSpPr/>
          <p:nvPr/>
        </p:nvSpPr>
        <p:spPr>
          <a:xfrm>
            <a:off x="6935857" y="584844"/>
            <a:ext cx="2170043" cy="10694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TextBox 191"/>
          <p:cNvSpPr txBox="1"/>
          <p:nvPr/>
        </p:nvSpPr>
        <p:spPr>
          <a:xfrm>
            <a:off x="7239000" y="659012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Video Sharing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193" name="Straight Connector 192"/>
          <p:cNvCxnSpPr/>
          <p:nvPr/>
        </p:nvCxnSpPr>
        <p:spPr>
          <a:xfrm>
            <a:off x="6954078" y="1018436"/>
            <a:ext cx="217004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/>
          <p:cNvSpPr txBox="1"/>
          <p:nvPr/>
        </p:nvSpPr>
        <p:spPr>
          <a:xfrm>
            <a:off x="6935860" y="1216376"/>
            <a:ext cx="2360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-introduction : string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95" name="Flowchart: Decision 194"/>
          <p:cNvSpPr/>
          <p:nvPr/>
        </p:nvSpPr>
        <p:spPr>
          <a:xfrm>
            <a:off x="6629400" y="1018436"/>
            <a:ext cx="306457" cy="101139"/>
          </a:xfrm>
          <a:prstGeom prst="flowChartDecisi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6" name="Straight Connector 195"/>
          <p:cNvCxnSpPr>
            <a:stCxn id="195" idx="1"/>
          </p:cNvCxnSpPr>
          <p:nvPr/>
        </p:nvCxnSpPr>
        <p:spPr>
          <a:xfrm flipH="1" flipV="1">
            <a:off x="3255886" y="1069005"/>
            <a:ext cx="337351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3300205" y="796411"/>
            <a:ext cx="727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0..*</a:t>
            </a:r>
            <a:endParaRPr lang="en-US" b="1" dirty="0"/>
          </a:p>
        </p:txBody>
      </p:sp>
      <p:sp>
        <p:nvSpPr>
          <p:cNvPr id="198" name="TextBox 197"/>
          <p:cNvSpPr txBox="1"/>
          <p:nvPr/>
        </p:nvSpPr>
        <p:spPr>
          <a:xfrm>
            <a:off x="5867400" y="75024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1..1</a:t>
            </a:r>
            <a:endParaRPr lang="en-US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" grpId="0" animBg="1"/>
      <p:bldP spid="165" grpId="0"/>
      <p:bldP spid="167" grpId="0"/>
      <p:bldP spid="169" grpId="0"/>
      <p:bldP spid="170" grpId="0" animBg="1"/>
      <p:bldP spid="172" grpId="0"/>
      <p:bldP spid="173" grpId="0"/>
      <p:bldP spid="175" grpId="0"/>
      <p:bldP spid="176" grpId="0" animBg="1"/>
      <p:bldP spid="180" grpId="0"/>
      <p:bldP spid="181" grpId="0"/>
      <p:bldP spid="184" grpId="0"/>
      <p:bldP spid="185" grpId="0"/>
      <p:bldP spid="187" grpId="0"/>
      <p:bldP spid="188" grpId="0"/>
      <p:bldP spid="189" grpId="0"/>
      <p:bldP spid="191" grpId="0" animBg="1"/>
      <p:bldP spid="192" grpId="0"/>
      <p:bldP spid="194" grpId="0"/>
      <p:bldP spid="195" grpId="0" animBg="1"/>
      <p:bldP spid="197" grpId="0"/>
      <p:bldP spid="19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 Modeling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3434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B0F0"/>
                </a:solidFill>
              </a:rPr>
              <a:t>State Machine Diagram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/>
              <a:t>For dynamic Web applications,  they depict important states and events of objects, and how objects behave in response to an event (transitions)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/>
              <a:t>Show the life-cycle of an object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/>
              <a:t>Used only for state-dependent objects</a:t>
            </a:r>
          </a:p>
          <a:p>
            <a:pPr lvl="1" algn="just">
              <a:buClr>
                <a:srgbClr val="15D570"/>
              </a:buClr>
              <a:buSzPct val="75000"/>
              <a:buNone/>
            </a:pPr>
            <a:endParaRPr lang="en-US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0" name="Diagram 19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3" descr="StateMachineDiagra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14618"/>
            <a:ext cx="7848600" cy="303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>
            <a:off x="1219200" y="2395618"/>
            <a:ext cx="152400" cy="914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5800" y="201461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First state</a:t>
            </a:r>
            <a:endParaRPr lang="en-US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048000" y="1740932"/>
            <a:ext cx="152400" cy="156908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343400" y="2199284"/>
            <a:ext cx="495300" cy="11107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62400" y="1829952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Third state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723322" y="1371600"/>
            <a:ext cx="1620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Second state</a:t>
            </a:r>
            <a:endParaRPr lang="en-US" b="1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6172200" y="1829952"/>
            <a:ext cx="76200" cy="55399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019800" y="1556266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Fourth state</a:t>
            </a:r>
            <a:endParaRPr lang="en-US" b="1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6210300" y="4872739"/>
            <a:ext cx="266700" cy="34227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172200" y="521501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Fifth state</a:t>
            </a:r>
            <a:endParaRPr lang="en-US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7200"/>
            <a:ext cx="9144000" cy="1905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15D57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534400" cy="7145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Navigation Modeling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Navigation Modeling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343400"/>
          </a:xfrm>
        </p:spPr>
        <p:txBody>
          <a:bodyPr>
            <a:normAutofit fontScale="92500" lnSpcReduction="10000"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800" b="1" dirty="0" smtClean="0"/>
              <a:t>Models how web-pages are</a:t>
            </a:r>
            <a:r>
              <a:rPr lang="en-US" sz="2800" b="1" dirty="0" smtClean="0">
                <a:solidFill>
                  <a:srgbClr val="FF0000"/>
                </a:solidFill>
              </a:rPr>
              <a:t> linked </a:t>
            </a:r>
            <a:r>
              <a:rPr lang="en-US" sz="2800" b="1" dirty="0" smtClean="0"/>
              <a:t>together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200" b="1" dirty="0" smtClean="0"/>
              <a:t>defines the  structure of the hypertext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1900" b="1" dirty="0" smtClean="0"/>
              <a:t>Which classes of the content model can be visited by </a:t>
            </a:r>
            <a:r>
              <a:rPr lang="en-US" sz="1900" b="1" dirty="0" smtClean="0">
                <a:solidFill>
                  <a:srgbClr val="FF0000"/>
                </a:solidFill>
              </a:rPr>
              <a:t>navigation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200" b="1" dirty="0" smtClean="0"/>
              <a:t>http://uwe.pst.ifi.lmu.de/teachingTutorialNavigation.html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/>
              <a:t>UWE navigation modeling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100" b="1" dirty="0" err="1" smtClean="0">
                <a:solidFill>
                  <a:schemeClr val="accent6">
                    <a:lumMod val="75000"/>
                  </a:schemeClr>
                </a:solidFill>
              </a:rPr>
              <a:t>navigationClass</a:t>
            </a:r>
            <a:endParaRPr lang="en-US" sz="21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100" b="1" dirty="0" smtClean="0">
                <a:solidFill>
                  <a:schemeClr val="accent6">
                    <a:lumMod val="75000"/>
                  </a:schemeClr>
                </a:solidFill>
              </a:rPr>
              <a:t>Menu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100" b="1" dirty="0" smtClean="0">
                <a:solidFill>
                  <a:schemeClr val="accent6">
                    <a:lumMod val="75000"/>
                  </a:schemeClr>
                </a:solidFill>
              </a:rPr>
              <a:t>Index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100" b="1" dirty="0" smtClean="0">
                <a:solidFill>
                  <a:schemeClr val="accent6">
                    <a:lumMod val="75000"/>
                  </a:schemeClr>
                </a:solidFill>
              </a:rPr>
              <a:t>Query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100" b="1" dirty="0" err="1" smtClean="0">
                <a:solidFill>
                  <a:schemeClr val="accent6">
                    <a:lumMod val="75000"/>
                  </a:schemeClr>
                </a:solidFill>
              </a:rPr>
              <a:t>processClass</a:t>
            </a:r>
            <a:endParaRPr lang="en-US" sz="21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100" b="1" dirty="0" err="1" smtClean="0">
                <a:solidFill>
                  <a:schemeClr val="accent6">
                    <a:lumMod val="75000"/>
                  </a:schemeClr>
                </a:solidFill>
              </a:rPr>
              <a:t>Processlink</a:t>
            </a:r>
            <a:endParaRPr lang="en-US" sz="21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100" b="1" dirty="0" smtClean="0">
                <a:solidFill>
                  <a:schemeClr val="accent6">
                    <a:lumMod val="75000"/>
                  </a:schemeClr>
                </a:solidFill>
              </a:rPr>
              <a:t>Navigation link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100" b="1" dirty="0" smtClean="0">
                <a:solidFill>
                  <a:schemeClr val="accent6">
                    <a:lumMod val="75000"/>
                  </a:schemeClr>
                </a:solidFill>
              </a:rPr>
              <a:t>External link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b="1" dirty="0" smtClean="0">
              <a:solidFill>
                <a:srgbClr val="FF0000"/>
              </a:solidFill>
            </a:endParaRP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buClr>
                <a:srgbClr val="15D570"/>
              </a:buClr>
              <a:buSzPct val="75000"/>
              <a:buNone/>
            </a:pPr>
            <a:endParaRPr lang="en-US" sz="2000" b="1" dirty="0" smtClean="0">
              <a:solidFill>
                <a:srgbClr val="00B0F0"/>
              </a:solidFill>
            </a:endParaRPr>
          </a:p>
        </p:txBody>
      </p:sp>
      <p:pic>
        <p:nvPicPr>
          <p:cNvPr id="5" name="Picture 1" descr="navigationCla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2766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men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5814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index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8862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query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1910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processClass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4958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externalNod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95600" y="5334000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Navigation Modeling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3434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/>
              <a:t>Online video sharing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00B0F0"/>
                </a:solidFill>
              </a:rPr>
              <a:t>Home page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video list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search video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upload vide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o</a:t>
            </a: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1600" b="1" dirty="0" smtClean="0"/>
              <a:t>Register</a:t>
            </a: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1600" b="1" dirty="0" smtClean="0"/>
              <a:t>login</a:t>
            </a:r>
          </a:p>
          <a:p>
            <a:pPr lvl="4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1400" b="1" dirty="0" smtClean="0"/>
              <a:t>Upload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b="1" dirty="0" smtClean="0"/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b="1" dirty="0" smtClean="0">
              <a:solidFill>
                <a:srgbClr val="FF0000"/>
              </a:solidFill>
            </a:endParaRP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buClr>
                <a:srgbClr val="15D570"/>
              </a:buClr>
              <a:buSzPct val="75000"/>
              <a:buNone/>
            </a:pPr>
            <a:endParaRPr lang="en-US" sz="2000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619500" y="609600"/>
            <a:ext cx="2362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/>
              <a:t>&lt;&lt;</a:t>
            </a:r>
            <a:r>
              <a:rPr lang="en-US" b="1" dirty="0" err="1" smtClean="0"/>
              <a:t>navigationClass</a:t>
            </a:r>
            <a:r>
              <a:rPr lang="en-US" b="1" dirty="0" smtClean="0"/>
              <a:t>&gt;&gt;</a:t>
            </a:r>
          </a:p>
          <a:p>
            <a:pPr algn="ctr"/>
            <a:r>
              <a:rPr lang="en-US" b="1" dirty="0" smtClean="0"/>
              <a:t>Video Sharing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3543300" y="1755913"/>
            <a:ext cx="2438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&lt;&lt;menu&gt;&gt;</a:t>
            </a:r>
          </a:p>
          <a:p>
            <a:pPr algn="ctr"/>
            <a:r>
              <a:rPr lang="en-US" b="1" dirty="0" err="1" smtClean="0"/>
              <a:t>mainMenu</a:t>
            </a:r>
            <a:endParaRPr lang="en-US" b="1" dirty="0"/>
          </a:p>
        </p:txBody>
      </p:sp>
      <p:sp>
        <p:nvSpPr>
          <p:cNvPr id="6" name="Flowchart: Decision 5"/>
          <p:cNvSpPr/>
          <p:nvPr/>
        </p:nvSpPr>
        <p:spPr>
          <a:xfrm>
            <a:off x="4629150" y="1298713"/>
            <a:ext cx="266700" cy="228600"/>
          </a:xfrm>
          <a:prstGeom prst="flowChartDecision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6" idx="2"/>
          </p:cNvCxnSpPr>
          <p:nvPr/>
        </p:nvCxnSpPr>
        <p:spPr>
          <a:xfrm>
            <a:off x="4762500" y="1527313"/>
            <a:ext cx="0" cy="228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71230" y="2425220"/>
            <a:ext cx="1905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&lt;&lt;query&gt;&gt;</a:t>
            </a:r>
          </a:p>
          <a:p>
            <a:pPr algn="ctr"/>
            <a:r>
              <a:rPr lang="en-US" b="1" dirty="0" err="1" smtClean="0"/>
              <a:t>searchVideo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3543300" y="2976014"/>
            <a:ext cx="24384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&lt;&lt;index&gt;&gt;</a:t>
            </a:r>
          </a:p>
          <a:p>
            <a:pPr algn="ctr"/>
            <a:r>
              <a:rPr lang="en-US" b="1" dirty="0" err="1" smtClean="0"/>
              <a:t>videolist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6857999" y="2365513"/>
            <a:ext cx="2231336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&lt;&lt;</a:t>
            </a:r>
            <a:r>
              <a:rPr lang="en-US" b="1" dirty="0" err="1" smtClean="0"/>
              <a:t>navigationClass</a:t>
            </a:r>
            <a:r>
              <a:rPr lang="en-US" b="1" dirty="0" smtClean="0"/>
              <a:t>&gt;&gt;</a:t>
            </a:r>
          </a:p>
          <a:p>
            <a:pPr algn="ctr"/>
            <a:r>
              <a:rPr lang="en-US" b="1" dirty="0" err="1" smtClean="0"/>
              <a:t>uploadVideo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445314" y="1691381"/>
            <a:ext cx="1706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&lt;&lt;</a:t>
            </a:r>
            <a:r>
              <a:rPr lang="en-US" b="1" dirty="0" err="1" smtClean="0"/>
              <a:t>processlink</a:t>
            </a:r>
            <a:r>
              <a:rPr lang="en-US" b="1" dirty="0" smtClean="0"/>
              <a:t>&gt;&gt;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407215" y="3008549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&lt;&lt;</a:t>
            </a:r>
            <a:r>
              <a:rPr lang="en-US" b="1" dirty="0" err="1" smtClean="0"/>
              <a:t>processLink</a:t>
            </a:r>
            <a:r>
              <a:rPr lang="en-US" b="1" dirty="0" smtClean="0"/>
              <a:t>&gt;&gt;</a:t>
            </a:r>
            <a:endParaRPr lang="en-US" b="1" dirty="0"/>
          </a:p>
        </p:txBody>
      </p:sp>
      <p:cxnSp>
        <p:nvCxnSpPr>
          <p:cNvPr id="13" name="Straight Connector 12"/>
          <p:cNvCxnSpPr>
            <a:stCxn id="5" idx="1"/>
          </p:cNvCxnSpPr>
          <p:nvPr/>
        </p:nvCxnSpPr>
        <p:spPr>
          <a:xfrm flipH="1">
            <a:off x="1023730" y="2060713"/>
            <a:ext cx="25195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023730" y="2060713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2"/>
          </p:cNvCxnSpPr>
          <p:nvPr/>
        </p:nvCxnSpPr>
        <p:spPr>
          <a:xfrm>
            <a:off x="1023730" y="3034820"/>
            <a:ext cx="0" cy="285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023730" y="3328853"/>
            <a:ext cx="251957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2"/>
            <a:endCxn id="9" idx="0"/>
          </p:cNvCxnSpPr>
          <p:nvPr/>
        </p:nvCxnSpPr>
        <p:spPr>
          <a:xfrm>
            <a:off x="4762500" y="2365513"/>
            <a:ext cx="0" cy="6105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3"/>
          </p:cNvCxnSpPr>
          <p:nvPr/>
        </p:nvCxnSpPr>
        <p:spPr>
          <a:xfrm>
            <a:off x="5981700" y="2060713"/>
            <a:ext cx="21004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8082170" y="2060713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630266" y="2425220"/>
            <a:ext cx="21609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&lt;&lt;</a:t>
            </a:r>
            <a:r>
              <a:rPr lang="en-US" b="1" dirty="0" err="1" smtClean="0"/>
              <a:t>navigationLink</a:t>
            </a:r>
            <a:r>
              <a:rPr lang="en-US" b="1" dirty="0" smtClean="0"/>
              <a:t>&gt;&gt;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392518" y="1643342"/>
            <a:ext cx="1989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&lt;&lt;</a:t>
            </a:r>
            <a:r>
              <a:rPr lang="en-US" b="1" dirty="0" err="1" smtClean="0"/>
              <a:t>navigationlink</a:t>
            </a:r>
            <a:r>
              <a:rPr lang="en-US" b="1" dirty="0" smtClean="0"/>
              <a:t>&gt;&gt;</a:t>
            </a:r>
            <a:endParaRPr lang="en-US" b="1" dirty="0"/>
          </a:p>
        </p:txBody>
      </p:sp>
      <p:sp>
        <p:nvSpPr>
          <p:cNvPr id="22" name="Rectangle 21"/>
          <p:cNvSpPr/>
          <p:nvPr/>
        </p:nvSpPr>
        <p:spPr>
          <a:xfrm>
            <a:off x="3543300" y="4036079"/>
            <a:ext cx="2438400" cy="767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&lt;&lt;</a:t>
            </a:r>
            <a:r>
              <a:rPr lang="en-US" b="1" dirty="0" err="1" smtClean="0"/>
              <a:t>processClass</a:t>
            </a:r>
            <a:r>
              <a:rPr lang="en-US" b="1" dirty="0" smtClean="0"/>
              <a:t>&gt;&gt;</a:t>
            </a:r>
          </a:p>
          <a:p>
            <a:pPr algn="ctr"/>
            <a:r>
              <a:rPr lang="en-US" b="1" dirty="0" smtClean="0"/>
              <a:t>register</a:t>
            </a:r>
            <a:endParaRPr lang="en-US" b="1" dirty="0"/>
          </a:p>
        </p:txBody>
      </p:sp>
      <p:sp>
        <p:nvSpPr>
          <p:cNvPr id="23" name="Rectangle 22"/>
          <p:cNvSpPr/>
          <p:nvPr/>
        </p:nvSpPr>
        <p:spPr>
          <a:xfrm>
            <a:off x="6857999" y="4036079"/>
            <a:ext cx="2231335" cy="7678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&lt;&lt;</a:t>
            </a:r>
            <a:r>
              <a:rPr lang="en-US" b="1" dirty="0" err="1" smtClean="0"/>
              <a:t>processClass</a:t>
            </a:r>
            <a:r>
              <a:rPr lang="en-US" b="1" dirty="0" smtClean="0"/>
              <a:t>&gt;&gt;</a:t>
            </a:r>
          </a:p>
          <a:p>
            <a:pPr algn="ctr"/>
            <a:r>
              <a:rPr lang="en-US" b="1" dirty="0" smtClean="0"/>
              <a:t>login</a:t>
            </a:r>
            <a:endParaRPr lang="en-US" b="1" dirty="0"/>
          </a:p>
        </p:txBody>
      </p:sp>
      <p:sp>
        <p:nvSpPr>
          <p:cNvPr id="24" name="Rectangle 23"/>
          <p:cNvSpPr/>
          <p:nvPr/>
        </p:nvSpPr>
        <p:spPr>
          <a:xfrm>
            <a:off x="685800" y="4803913"/>
            <a:ext cx="2286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&lt;&lt;</a:t>
            </a:r>
            <a:r>
              <a:rPr lang="en-US" b="1" dirty="0" err="1" smtClean="0"/>
              <a:t>processClass</a:t>
            </a:r>
            <a:r>
              <a:rPr lang="en-US" b="1" dirty="0" smtClean="0"/>
              <a:t>&gt;&gt;</a:t>
            </a:r>
          </a:p>
          <a:p>
            <a:pPr algn="ctr"/>
            <a:r>
              <a:rPr lang="en-US" b="1" dirty="0" smtClean="0"/>
              <a:t>upload</a:t>
            </a:r>
            <a:endParaRPr lang="en-US" b="1" dirty="0"/>
          </a:p>
        </p:txBody>
      </p:sp>
      <p:cxnSp>
        <p:nvCxnSpPr>
          <p:cNvPr id="25" name="Straight Connector 24"/>
          <p:cNvCxnSpPr>
            <a:stCxn id="10" idx="1"/>
          </p:cNvCxnSpPr>
          <p:nvPr/>
        </p:nvCxnSpPr>
        <p:spPr>
          <a:xfrm flipH="1">
            <a:off x="6392518" y="2708413"/>
            <a:ext cx="46548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392518" y="2708413"/>
            <a:ext cx="0" cy="17115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22" idx="3"/>
          </p:cNvCxnSpPr>
          <p:nvPr/>
        </p:nvCxnSpPr>
        <p:spPr>
          <a:xfrm flipH="1">
            <a:off x="5981700" y="4419996"/>
            <a:ext cx="41081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8098735" y="3051313"/>
            <a:ext cx="0" cy="9847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539409" y="3674274"/>
            <a:ext cx="1706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&lt;&lt;</a:t>
            </a:r>
            <a:r>
              <a:rPr lang="en-US" b="1" dirty="0" err="1" smtClean="0"/>
              <a:t>processlink</a:t>
            </a:r>
            <a:r>
              <a:rPr lang="en-US" b="1" dirty="0" smtClean="0"/>
              <a:t>&gt;&gt;</a:t>
            </a:r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275443" y="3271812"/>
            <a:ext cx="1706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&lt;&lt;</a:t>
            </a:r>
            <a:r>
              <a:rPr lang="en-US" b="1" dirty="0" err="1" smtClean="0"/>
              <a:t>processlink</a:t>
            </a:r>
            <a:r>
              <a:rPr lang="en-US" b="1" dirty="0" smtClean="0"/>
              <a:t>&gt;&gt;</a:t>
            </a:r>
            <a:endParaRPr lang="en-US" b="1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8128551" y="4803913"/>
            <a:ext cx="0" cy="3429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24" idx="3"/>
          </p:cNvCxnSpPr>
          <p:nvPr/>
        </p:nvCxnSpPr>
        <p:spPr>
          <a:xfrm flipH="1">
            <a:off x="2971800" y="5146813"/>
            <a:ext cx="515675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151782" y="5018542"/>
            <a:ext cx="1706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&lt;&lt;</a:t>
            </a:r>
            <a:r>
              <a:rPr lang="en-US" b="1" dirty="0" err="1" smtClean="0"/>
              <a:t>processlink</a:t>
            </a:r>
            <a:r>
              <a:rPr lang="en-US" b="1" dirty="0" smtClean="0"/>
              <a:t>&gt;&gt;</a:t>
            </a:r>
            <a:endParaRPr lang="en-US" b="1" dirty="0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2133600" y="3456478"/>
            <a:ext cx="0" cy="13474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2133600" y="3456478"/>
            <a:ext cx="1409700" cy="25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023730" y="3941912"/>
            <a:ext cx="1989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&lt;&lt;</a:t>
            </a:r>
            <a:r>
              <a:rPr lang="en-US" b="1" dirty="0" err="1" smtClean="0"/>
              <a:t>navigationlink</a:t>
            </a:r>
            <a:r>
              <a:rPr lang="en-US" b="1" dirty="0" smtClean="0"/>
              <a:t>&gt;&gt;</a:t>
            </a:r>
            <a:endParaRPr lang="en-US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/>
      <p:bldP spid="12" grpId="0"/>
      <p:bldP spid="20" grpId="0"/>
      <p:bldP spid="21" grpId="0"/>
      <p:bldP spid="22" grpId="0" animBg="1"/>
      <p:bldP spid="23" grpId="0" animBg="1"/>
      <p:bldP spid="24" grpId="0" animBg="1"/>
      <p:bldP spid="29" grpId="0"/>
      <p:bldP spid="30" grpId="0"/>
      <p:bldP spid="33" grpId="0"/>
      <p:bldP spid="3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7200"/>
            <a:ext cx="9144000" cy="1905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15D57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534400" cy="7145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Presentation Modeling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Lecture Outline</a:t>
            </a:r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077200" cy="4114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Content Modeling</a:t>
            </a:r>
          </a:p>
          <a:p>
            <a:pPr algn="just">
              <a:lnSpc>
                <a:spcPct val="150000"/>
              </a:lnSpc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Navigation Modeling</a:t>
            </a:r>
          </a:p>
          <a:p>
            <a:pPr algn="just">
              <a:lnSpc>
                <a:spcPct val="150000"/>
              </a:lnSpc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Presentation Modeling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Presentation Modeling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3434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FF0000"/>
                </a:solidFill>
              </a:rPr>
              <a:t>Purpose: </a:t>
            </a:r>
            <a:r>
              <a:rPr lang="en-US" sz="2400" b="1" dirty="0" smtClean="0"/>
              <a:t>To model the look &amp; feel of the Web application at the page level</a:t>
            </a:r>
          </a:p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/>
              <a:t>The design should aim for </a:t>
            </a:r>
            <a:r>
              <a:rPr lang="en-US" sz="2400" b="1" dirty="0" smtClean="0">
                <a:solidFill>
                  <a:srgbClr val="FF0000"/>
                </a:solidFill>
              </a:rPr>
              <a:t>simplicity and self-explanation</a:t>
            </a:r>
          </a:p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FF0000"/>
                </a:solidFill>
              </a:rPr>
              <a:t>Describes presentation structure: 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FF0000"/>
                </a:solidFill>
              </a:rPr>
              <a:t>Composition &amp; design of each page</a:t>
            </a:r>
          </a:p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b="1" dirty="0" smtClean="0"/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b="1" dirty="0" smtClean="0">
              <a:solidFill>
                <a:srgbClr val="FF0000"/>
              </a:solidFill>
            </a:endParaRP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buClr>
                <a:srgbClr val="15D570"/>
              </a:buClr>
              <a:buSzPct val="75000"/>
              <a:buNone/>
            </a:pPr>
            <a:endParaRPr lang="en-US" sz="2000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Presentation Modeling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3434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/>
              <a:t>Presentation Modeling Levels: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/>
              <a:t>Presentation Page 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1800" b="1" dirty="0" smtClean="0">
                <a:solidFill>
                  <a:srgbClr val="FF0000"/>
                </a:solidFill>
              </a:rPr>
              <a:t>page container</a:t>
            </a:r>
            <a:endParaRPr lang="en-US" sz="1800" b="1" dirty="0" smtClean="0"/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1800" b="1" dirty="0" smtClean="0"/>
              <a:t>Presentation Unit 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1800" b="1" dirty="0" smtClean="0"/>
              <a:t>A </a:t>
            </a:r>
            <a:r>
              <a:rPr lang="en-US" sz="1800" b="1" dirty="0" smtClean="0">
                <a:solidFill>
                  <a:srgbClr val="FF0000"/>
                </a:solidFill>
              </a:rPr>
              <a:t>fragment</a:t>
            </a:r>
            <a:r>
              <a:rPr lang="en-US" sz="1800" b="1" dirty="0" smtClean="0"/>
              <a:t> of the page logically defined by grouping related elements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1200" b="1" dirty="0" smtClean="0">
              <a:solidFill>
                <a:srgbClr val="FF0000"/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/>
              <a:t>Presentation Element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1800" b="1" dirty="0" smtClean="0"/>
              <a:t>A </a:t>
            </a:r>
            <a:r>
              <a:rPr lang="en-US" sz="1800" b="1" dirty="0" smtClean="0">
                <a:solidFill>
                  <a:srgbClr val="FF0000"/>
                </a:solidFill>
              </a:rPr>
              <a:t>unit’s</a:t>
            </a:r>
            <a:r>
              <a:rPr lang="en-US" sz="1800" b="1" dirty="0" smtClean="0"/>
              <a:t> informational components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1800" b="1" dirty="0" smtClean="0"/>
              <a:t>Text, images, buttons, fields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b="1" dirty="0" smtClean="0">
              <a:solidFill>
                <a:srgbClr val="FF0000"/>
              </a:solidFill>
            </a:endParaRP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buClr>
                <a:srgbClr val="15D570"/>
              </a:buClr>
              <a:buSzPct val="75000"/>
              <a:buNone/>
            </a:pPr>
            <a:endParaRPr lang="en-US" sz="2000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24063" y="767698"/>
            <a:ext cx="5367337" cy="5066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7200"/>
            <a:ext cx="9144000" cy="1905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15D57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534400" cy="7145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 Modeling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 Modeling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3434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/>
              <a:t>The </a:t>
            </a:r>
            <a:r>
              <a:rPr lang="en-US" sz="2400" b="1" dirty="0" smtClean="0">
                <a:solidFill>
                  <a:srgbClr val="FF0000"/>
                </a:solidFill>
              </a:rPr>
              <a:t>information</a:t>
            </a:r>
            <a:r>
              <a:rPr lang="en-US" sz="2400" b="1" dirty="0" smtClean="0"/>
              <a:t> provided by a web application is one of the most important factors for the </a:t>
            </a:r>
            <a:r>
              <a:rPr lang="en-US" sz="2400" b="1" dirty="0" smtClean="0">
                <a:solidFill>
                  <a:srgbClr val="FF0000"/>
                </a:solidFill>
              </a:rPr>
              <a:t>success</a:t>
            </a:r>
            <a:r>
              <a:rPr lang="en-US" sz="2400" b="1" dirty="0" smtClean="0"/>
              <a:t> of that application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</a:p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/>
              <a:t>Content modeling </a:t>
            </a:r>
            <a:r>
              <a:rPr lang="en-US" sz="2400" b="1" dirty="0" smtClean="0">
                <a:solidFill>
                  <a:srgbClr val="FF0000"/>
                </a:solidFill>
              </a:rPr>
              <a:t>aims</a:t>
            </a:r>
            <a:r>
              <a:rPr lang="en-US" sz="2400" b="1" dirty="0" smtClean="0"/>
              <a:t> at modeling the content requirements of a web application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err="1" smtClean="0"/>
              <a:t>Diagraming</a:t>
            </a:r>
            <a:r>
              <a:rPr lang="en-US" sz="2000" b="1" dirty="0" smtClean="0"/>
              <a:t> the </a:t>
            </a:r>
            <a:r>
              <a:rPr lang="en-US" sz="2000" b="1" dirty="0" smtClean="0">
                <a:solidFill>
                  <a:srgbClr val="FF0000"/>
                </a:solidFill>
              </a:rPr>
              <a:t>structural and behavioral </a:t>
            </a:r>
            <a:r>
              <a:rPr lang="en-US" sz="2000" b="1" dirty="0" smtClean="0"/>
              <a:t>aspects of the information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/>
              <a:t>Ignores the </a:t>
            </a:r>
            <a:r>
              <a:rPr lang="en-US" sz="2000" b="1" dirty="0" smtClean="0">
                <a:solidFill>
                  <a:srgbClr val="FF0000"/>
                </a:solidFill>
              </a:rPr>
              <a:t>navigational</a:t>
            </a:r>
            <a:r>
              <a:rPr lang="en-US" sz="2000" b="1" dirty="0" smtClean="0"/>
              <a:t> information</a:t>
            </a:r>
          </a:p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Key UML Diagrams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FF0000"/>
                </a:solidFill>
              </a:rPr>
              <a:t>Class diagram: </a:t>
            </a:r>
            <a:r>
              <a:rPr lang="en-US" sz="2000" b="1" dirty="0" smtClean="0"/>
              <a:t>to model the structural aspects of information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FF0000"/>
                </a:solidFill>
              </a:rPr>
              <a:t>State machine diagram: </a:t>
            </a:r>
            <a:r>
              <a:rPr lang="en-US" sz="2000" b="1" dirty="0" smtClean="0"/>
              <a:t>to model behavioral aspects of information</a:t>
            </a:r>
          </a:p>
          <a:p>
            <a:pPr lvl="1" algn="just">
              <a:buClr>
                <a:srgbClr val="15D570"/>
              </a:buClr>
              <a:buSzPct val="75000"/>
              <a:buNone/>
            </a:pPr>
            <a:endParaRPr lang="en-US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 Modeling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3434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B0F0"/>
                </a:solidFill>
              </a:rPr>
              <a:t>Class Diagram </a:t>
            </a:r>
            <a:r>
              <a:rPr lang="en-US" sz="2400" b="1" dirty="0" smtClean="0"/>
              <a:t>describes the structure of a system by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/>
              <a:t>system’s </a:t>
            </a:r>
            <a:r>
              <a:rPr lang="en-US" sz="2000" b="1" dirty="0" smtClean="0">
                <a:solidFill>
                  <a:srgbClr val="FF0000"/>
                </a:solidFill>
              </a:rPr>
              <a:t>classes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/>
              <a:t>class </a:t>
            </a:r>
            <a:r>
              <a:rPr lang="en-US" sz="2000" b="1" dirty="0" smtClean="0">
                <a:solidFill>
                  <a:srgbClr val="FF0000"/>
                </a:solidFill>
              </a:rPr>
              <a:t>attributes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FF0000"/>
                </a:solidFill>
              </a:rPr>
              <a:t>operations</a:t>
            </a:r>
            <a:r>
              <a:rPr lang="en-US" sz="2000" b="1" dirty="0" smtClean="0"/>
              <a:t> (methods)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FF0000"/>
                </a:solidFill>
              </a:rPr>
              <a:t>relationship</a:t>
            </a:r>
            <a:r>
              <a:rPr lang="en-US" sz="2000" b="1" dirty="0" smtClean="0"/>
              <a:t> among objects</a:t>
            </a:r>
          </a:p>
          <a:p>
            <a:pPr lvl="1" algn="just">
              <a:buClr>
                <a:srgbClr val="15D570"/>
              </a:buClr>
              <a:buSzPct val="75000"/>
              <a:buNone/>
            </a:pPr>
            <a:endParaRPr lang="en-US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 Modeling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3434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B0F0"/>
                </a:solidFill>
              </a:rPr>
              <a:t>Class Diagram (Elements)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B0F0"/>
                </a:solidFill>
              </a:rPr>
              <a:t>Class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/>
              <a:t>class is represented by a</a:t>
            </a:r>
            <a:r>
              <a:rPr lang="en-US" sz="2000" b="1" dirty="0" smtClean="0">
                <a:solidFill>
                  <a:srgbClr val="FF0000"/>
                </a:solidFill>
              </a:rPr>
              <a:t> rectangle </a:t>
            </a:r>
            <a:r>
              <a:rPr lang="en-US" sz="2000" b="1" dirty="0" smtClean="0"/>
              <a:t>with three compartments</a:t>
            </a: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b="1" dirty="0" smtClean="0"/>
              <a:t>name</a:t>
            </a: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b="1" dirty="0" smtClean="0"/>
              <a:t>attributes </a:t>
            </a: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b="1" dirty="0" smtClean="0"/>
              <a:t>methods</a:t>
            </a:r>
            <a:endParaRPr lang="en-US" b="1" dirty="0" smtClean="0">
              <a:solidFill>
                <a:srgbClr val="00B0F0"/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None/>
            </a:pPr>
            <a:endParaRPr lang="en-US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3124200"/>
            <a:ext cx="204787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 Modeling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3434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B0F0"/>
                </a:solidFill>
              </a:rPr>
              <a:t>Class Diagram (Elements)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B0F0"/>
                </a:solidFill>
              </a:rPr>
              <a:t>Attributes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/>
              <a:t>an attribute </a:t>
            </a:r>
            <a:r>
              <a:rPr lang="en-US" sz="2000" b="1" dirty="0" smtClean="0">
                <a:solidFill>
                  <a:srgbClr val="FF0000"/>
                </a:solidFill>
              </a:rPr>
              <a:t>describes</a:t>
            </a:r>
            <a:r>
              <a:rPr lang="en-US" sz="2000" b="1" dirty="0" smtClean="0"/>
              <a:t> a piece of information that an object owns</a:t>
            </a: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b="1" dirty="0" smtClean="0"/>
              <a:t>specified by name</a:t>
            </a: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b="1" dirty="0" smtClean="0"/>
              <a:t>kind (data type) </a:t>
            </a: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b="1" dirty="0" smtClean="0"/>
              <a:t>visibility (+, - , #)</a:t>
            </a: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b="1" dirty="0" smtClean="0"/>
              <a:t>default value</a:t>
            </a: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b="1" dirty="0" smtClean="0"/>
              <a:t>visibility  name : type= default value</a:t>
            </a: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</a:rPr>
              <a:t>+ name : string = ‘</a:t>
            </a:r>
            <a:r>
              <a:rPr lang="en-US" b="1" dirty="0" err="1" smtClean="0">
                <a:solidFill>
                  <a:srgbClr val="FF0000"/>
                </a:solidFill>
              </a:rPr>
              <a:t>ali</a:t>
            </a:r>
            <a:r>
              <a:rPr lang="en-US" b="1" dirty="0" smtClean="0">
                <a:solidFill>
                  <a:srgbClr val="FF0000"/>
                </a:solidFill>
              </a:rPr>
              <a:t>’ {maximum 25 characters}</a:t>
            </a:r>
          </a:p>
          <a:p>
            <a:pPr lvl="3" algn="just">
              <a:buClr>
                <a:srgbClr val="15D570"/>
              </a:buClr>
              <a:buSzPct val="75000"/>
              <a:buNone/>
            </a:pPr>
            <a:endParaRPr lang="en-US" sz="1200" b="1" dirty="0" smtClean="0"/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1200" b="1" dirty="0" smtClean="0">
              <a:solidFill>
                <a:srgbClr val="00B0F0"/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None/>
            </a:pPr>
            <a:endParaRPr lang="en-US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2819400"/>
            <a:ext cx="19431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 Modeling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3434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B0F0"/>
                </a:solidFill>
              </a:rPr>
              <a:t>Class Diagram (Elements)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B0F0"/>
                </a:solidFill>
              </a:rPr>
              <a:t>Methods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rgbClr val="FF0000"/>
                </a:solidFill>
              </a:rPr>
              <a:t>behaviors</a:t>
            </a:r>
            <a:r>
              <a:rPr lang="en-US" sz="2000" b="1" dirty="0" smtClean="0"/>
              <a:t> (things objects can do or can be done with them)</a:t>
            </a: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b="1" dirty="0" smtClean="0"/>
              <a:t>name</a:t>
            </a: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b="1" dirty="0" smtClean="0"/>
              <a:t>arguments</a:t>
            </a: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b="1" dirty="0" smtClean="0"/>
              <a:t>visibility (+, - , #)</a:t>
            </a: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b="1" dirty="0" smtClean="0"/>
              <a:t>return value</a:t>
            </a: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b="1" dirty="0" smtClean="0"/>
              <a:t>visibility name (</a:t>
            </a:r>
            <a:r>
              <a:rPr lang="en-US" b="1" dirty="0" err="1" smtClean="0"/>
              <a:t>argument_name:type</a:t>
            </a:r>
            <a:r>
              <a:rPr lang="en-US" b="1" dirty="0" smtClean="0"/>
              <a:t>): </a:t>
            </a:r>
            <a:r>
              <a:rPr lang="en-US" b="1" dirty="0" err="1" smtClean="0"/>
              <a:t>return_value</a:t>
            </a:r>
            <a:endParaRPr lang="en-US" b="1" dirty="0" smtClean="0"/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</a:rPr>
              <a:t>+ </a:t>
            </a:r>
            <a:r>
              <a:rPr lang="en-US" b="1" dirty="0" err="1" smtClean="0">
                <a:solidFill>
                  <a:srgbClr val="FF0000"/>
                </a:solidFill>
              </a:rPr>
              <a:t>userLogin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email:string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password:string</a:t>
            </a:r>
            <a:r>
              <a:rPr lang="en-US" b="1" dirty="0" smtClean="0">
                <a:solidFill>
                  <a:srgbClr val="FF0000"/>
                </a:solidFill>
              </a:rPr>
              <a:t>):null</a:t>
            </a:r>
          </a:p>
          <a:p>
            <a:pPr lvl="3" algn="just">
              <a:buClr>
                <a:srgbClr val="15D570"/>
              </a:buClr>
              <a:buSzPct val="75000"/>
              <a:buNone/>
            </a:pPr>
            <a:endParaRPr lang="en-US" b="1" dirty="0" smtClean="0"/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1200" b="1" dirty="0" smtClean="0">
              <a:solidFill>
                <a:srgbClr val="00B0F0"/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None/>
            </a:pPr>
            <a:endParaRPr lang="en-US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590800"/>
            <a:ext cx="3169125" cy="1469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 Modeling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3434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B0F0"/>
                </a:solidFill>
              </a:rPr>
              <a:t>Class Diagram (Elements)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B0F0"/>
                </a:solidFill>
              </a:rPr>
              <a:t>Association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/>
              <a:t>relationship between classes </a:t>
            </a: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b="1" dirty="0" smtClean="0"/>
              <a:t>name of relationship</a:t>
            </a: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b="1" dirty="0" smtClean="0"/>
              <a:t>visibility (+, - , #)</a:t>
            </a:r>
          </a:p>
          <a:p>
            <a:pPr lvl="3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b="1" dirty="0" smtClean="0"/>
              <a:t>direction of relationship</a:t>
            </a:r>
          </a:p>
          <a:p>
            <a:pPr lvl="3" algn="just">
              <a:buClr>
                <a:srgbClr val="15D570"/>
              </a:buClr>
              <a:buSzPct val="75000"/>
              <a:buNone/>
            </a:pPr>
            <a:endParaRPr lang="en-US" sz="1200" b="1" dirty="0" smtClean="0">
              <a:solidFill>
                <a:srgbClr val="00B0F0"/>
              </a:solidFill>
            </a:endParaRPr>
          </a:p>
          <a:p>
            <a:pPr lvl="3" algn="just">
              <a:buClr>
                <a:srgbClr val="15D570"/>
              </a:buClr>
              <a:buSzPct val="75000"/>
              <a:buNone/>
            </a:pPr>
            <a:endParaRPr lang="en-US" sz="1200" b="1" dirty="0" smtClean="0">
              <a:solidFill>
                <a:srgbClr val="00B0F0"/>
              </a:solidFill>
            </a:endParaRPr>
          </a:p>
          <a:p>
            <a:pPr lvl="3" algn="just">
              <a:buClr>
                <a:srgbClr val="15D570"/>
              </a:buClr>
              <a:buSzPct val="75000"/>
              <a:buNone/>
            </a:pPr>
            <a:endParaRPr lang="en-US" sz="1200" b="1" dirty="0" smtClean="0">
              <a:solidFill>
                <a:srgbClr val="00B0F0"/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B0F0"/>
                </a:solidFill>
              </a:rPr>
              <a:t>Association</a:t>
            </a:r>
            <a:r>
              <a:rPr lang="en-US" sz="2000" b="1" dirty="0" smtClean="0">
                <a:solidFill>
                  <a:srgbClr val="00B0F0"/>
                </a:solidFill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</a:rPr>
              <a:t>multiplicity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/>
              <a:t>How many objects participating in the relation</a:t>
            </a:r>
            <a:endParaRPr lang="en-US" sz="2000" b="1" dirty="0" smtClean="0">
              <a:solidFill>
                <a:srgbClr val="00B0F0"/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None/>
            </a:pPr>
            <a:endParaRPr lang="en-US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4038600"/>
            <a:ext cx="4343400" cy="920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2590800"/>
            <a:ext cx="3962400" cy="831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8763</TotalTime>
  <Words>600</Words>
  <Application>Microsoft Office PowerPoint</Application>
  <PresentationFormat>On-screen Show (4:3)</PresentationFormat>
  <Paragraphs>197</Paragraphs>
  <Slides>22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Lecture Outline</vt:lpstr>
      <vt:lpstr>Content Modeling</vt:lpstr>
      <vt:lpstr>Content Modeling</vt:lpstr>
      <vt:lpstr>Content Modeling</vt:lpstr>
      <vt:lpstr>Content Modeling</vt:lpstr>
      <vt:lpstr>Content Modeling</vt:lpstr>
      <vt:lpstr>Content Modeling</vt:lpstr>
      <vt:lpstr>Content Modeling</vt:lpstr>
      <vt:lpstr>Content Modeling</vt:lpstr>
      <vt:lpstr>Slide 11</vt:lpstr>
      <vt:lpstr>Content Modeling</vt:lpstr>
      <vt:lpstr>Slide 13</vt:lpstr>
      <vt:lpstr>Slide 14</vt:lpstr>
      <vt:lpstr>Navigation Modeling</vt:lpstr>
      <vt:lpstr>Navigation Modeling</vt:lpstr>
      <vt:lpstr>Navigation Modeling</vt:lpstr>
      <vt:lpstr>Slide 18</vt:lpstr>
      <vt:lpstr>Presentation Modeling</vt:lpstr>
      <vt:lpstr>Presentation Modeling</vt:lpstr>
      <vt:lpstr>Presentation Modeling</vt:lpstr>
      <vt:lpstr>Slide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TCP Presentation 1</dc:title>
  <dc:creator>Muhammad Murtaza</dc:creator>
  <dc:description>Team Sequoia</dc:description>
  <cp:lastModifiedBy>Naveed</cp:lastModifiedBy>
  <cp:revision>2330</cp:revision>
  <dcterms:created xsi:type="dcterms:W3CDTF">2006-08-16T00:00:00Z</dcterms:created>
  <dcterms:modified xsi:type="dcterms:W3CDTF">2016-11-09T12:32:48Z</dcterms:modified>
</cp:coreProperties>
</file>