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notesSlides/notesSlide18.xml" ContentType="application/vnd.openxmlformats-officedocument.presentationml.notesSlide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notesSlides/notesSlide16.xml" ContentType="application/vnd.openxmlformats-officedocument.presentationml.notesSlide+xml"/>
  <Override PartName="/ppt/notesSlides/notesSlide25.xml" ContentType="application/vnd.openxmlformats-officedocument.presentationml.notesSlide+xml"/>
  <Override PartName="/ppt/slides/slide10.xml" ContentType="application/vnd.openxmlformats-officedocument.presentationml.slide+xml"/>
  <Override PartName="/ppt/slides/slide12.xml" ContentType="application/vnd.openxmlformats-officedocument.presentationml.slide+xml"/>
  <Override PartName="/ppt/slides/slide21.xml" ContentType="application/vnd.openxmlformats-officedocument.presentationml.slide+xml"/>
  <Override PartName="/ppt/slides/slide30.xml" ContentType="application/vnd.openxmlformats-officedocument.presentationml.slide+xml"/>
  <Override PartName="/ppt/tableStyles.xml" ContentType="application/vnd.openxmlformats-officedocument.presentationml.tableStyles+xml"/>
  <Override PartName="/ppt/notesSlides/notesSlide14.xml" ContentType="application/vnd.openxmlformats-officedocument.presentationml.notesSlide+xml"/>
  <Override PartName="/ppt/notesSlides/notesSlide23.xml" ContentType="application/vnd.openxmlformats-officedocument.presentationml.notesSlide+xml"/>
  <Default Extension="tiff" ContentType="image/tiff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Default Extension="png" ContentType="image/png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notesSlides/notesSlide19.xml" ContentType="application/vnd.openxmlformats-officedocument.presentationml.notesSlid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notesSlides/notesSlide17.xml" ContentType="application/vnd.openxmlformats-officedocument.presentationml.notesSlide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s/slide31.xml" ContentType="application/vnd.openxmlformats-officedocument.presentationml.slide+xml"/>
  <Override PartName="/ppt/slideLayouts/slideLayout1.xml" ContentType="application/vnd.openxmlformats-officedocument.presentationml.slideLayout+xml"/>
  <Override PartName="/ppt/notesSlides/notesSlide15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6.xml" ContentType="application/vnd.openxmlformats-officedocument.presentationml.notesSlid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slides/slide20.xml" ContentType="application/vnd.openxmlformats-officedocument.presentationml.slide+xml"/>
  <Override PartName="/ppt/notesSlides/notesSlide13.xml" ContentType="application/vnd.openxmlformats-officedocument.presentationml.notesSlide+xml"/>
  <Override PartName="/ppt/notesSlides/notesSlide22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3"/>
  </p:notesMasterIdLst>
  <p:sldIdLst>
    <p:sldId id="256" r:id="rId2"/>
    <p:sldId id="375" r:id="rId3"/>
    <p:sldId id="366" r:id="rId4"/>
    <p:sldId id="510" r:id="rId5"/>
    <p:sldId id="511" r:id="rId6"/>
    <p:sldId id="508" r:id="rId7"/>
    <p:sldId id="376" r:id="rId8"/>
    <p:sldId id="488" r:id="rId9"/>
    <p:sldId id="489" r:id="rId10"/>
    <p:sldId id="468" r:id="rId11"/>
    <p:sldId id="490" r:id="rId12"/>
    <p:sldId id="491" r:id="rId13"/>
    <p:sldId id="492" r:id="rId14"/>
    <p:sldId id="457" r:id="rId15"/>
    <p:sldId id="458" r:id="rId16"/>
    <p:sldId id="493" r:id="rId17"/>
    <p:sldId id="494" r:id="rId18"/>
    <p:sldId id="495" r:id="rId19"/>
    <p:sldId id="496" r:id="rId20"/>
    <p:sldId id="497" r:id="rId21"/>
    <p:sldId id="498" r:id="rId22"/>
    <p:sldId id="499" r:id="rId23"/>
    <p:sldId id="500" r:id="rId24"/>
    <p:sldId id="501" r:id="rId25"/>
    <p:sldId id="509" r:id="rId26"/>
    <p:sldId id="502" r:id="rId27"/>
    <p:sldId id="503" r:id="rId28"/>
    <p:sldId id="504" r:id="rId29"/>
    <p:sldId id="505" r:id="rId30"/>
    <p:sldId id="506" r:id="rId31"/>
    <p:sldId id="507" r:id="rId3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12B660"/>
    <a:srgbClr val="2EEA88"/>
    <a:srgbClr val="078B43"/>
    <a:srgbClr val="15D570"/>
    <a:srgbClr val="006600"/>
    <a:srgbClr val="577220"/>
    <a:srgbClr val="0D9FB3"/>
    <a:srgbClr val="0066FF"/>
    <a:srgbClr val="AABC04"/>
    <a:srgbClr val="009900"/>
  </p:clrMru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69C7853C-536D-4A76-A0AE-DD22124D55A5}" styleName="Themed Style 1 - Accent 3">
    <a:tblBg>
      <a:fillRef idx="2">
        <a:schemeClr val="accent3"/>
      </a:fillRef>
      <a:effectRef idx="1">
        <a:schemeClr val="accent3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Ref idx="1">
              <a:schemeClr val="accent3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  <a:fill>
          <a:solidFill>
            <a:schemeClr val="accent3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3"/>
            </a:lnRef>
          </a:left>
          <a:right>
            <a:lnRef idx="2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Ref idx="1">
              <a:schemeClr val="accent3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2">
              <a:schemeClr val="accent3"/>
            </a:lnRef>
          </a:top>
          <a:bottom>
            <a:lnRef idx="2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3"/>
          </a:solidFill>
        </a:fill>
      </a:tcStyle>
    </a:firstRow>
  </a:tblStyle>
  <a:tblStyle styleId="{8799B23B-EC83-4686-B30A-512413B5E67A}" styleName="Light Style 3 - Accent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3"/>
              </a:solidFill>
            </a:ln>
          </a:left>
          <a:right>
            <a:ln w="12700" cmpd="sng">
              <a:solidFill>
                <a:schemeClr val="accent3"/>
              </a:solidFill>
            </a:ln>
          </a:right>
          <a:top>
            <a:ln w="12700" cmpd="sng">
              <a:solidFill>
                <a:schemeClr val="accent3"/>
              </a:solidFill>
            </a:ln>
          </a:top>
          <a:bottom>
            <a:ln w="12700" cmpd="sng">
              <a:solidFill>
                <a:schemeClr val="accent3"/>
              </a:solidFill>
            </a:ln>
          </a:bottom>
          <a:insideH>
            <a:ln w="12700" cmpd="sng">
              <a:solidFill>
                <a:schemeClr val="accent3"/>
              </a:solidFill>
            </a:ln>
          </a:insideH>
          <a:insideV>
            <a:ln w="12700" cmpd="sng">
              <a:solidFill>
                <a:schemeClr val="accent3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3">
              <a:alpha val="20000"/>
            </a:schemeClr>
          </a:solidFill>
        </a:fill>
      </a:tcStyle>
    </a:band1H>
    <a:band1V>
      <a:tcStyle>
        <a:tcBdr/>
        <a:fill>
          <a:solidFill>
            <a:schemeClr val="accent3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3"/>
              </a:solidFill>
            </a:ln>
          </a:bottom>
        </a:tcBdr>
        <a:fill>
          <a:noFill/>
        </a:fill>
      </a:tcStyle>
    </a:firstRow>
  </a:tblStyle>
  <a:tblStyle styleId="{306799F8-075E-4A3A-A7F6-7FBC6576F1A4}" styleName="Themed Style 2 - Accent 3">
    <a:tblBg>
      <a:fillRef idx="3">
        <a:schemeClr val="accent3"/>
      </a:fillRef>
      <a:effectRef idx="3">
        <a:schemeClr val="accent3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3">
                <a:tint val="50000"/>
              </a:schemeClr>
            </a:lnRef>
          </a:left>
          <a:right>
            <a:lnRef idx="1">
              <a:schemeClr val="accent3">
                <a:tint val="50000"/>
              </a:schemeClr>
            </a:lnRef>
          </a:right>
          <a:top>
            <a:lnRef idx="1">
              <a:schemeClr val="accent3">
                <a:tint val="50000"/>
              </a:schemeClr>
            </a:lnRef>
          </a:top>
          <a:bottom>
            <a:lnRef idx="1">
              <a:schemeClr val="accent3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F2DE63D5-997A-4646-A377-4702673A728D}" styleName="Light Style 2 - Accent 3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3"/>
            </a:lnRef>
          </a:top>
          <a:bottom>
            <a:lnRef idx="1">
              <a:schemeClr val="accent3"/>
            </a:lnRef>
          </a:bottom>
        </a:tcBdr>
      </a:tcStyle>
    </a:band1H>
    <a:band1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1V>
    <a:band2V>
      <a:tcStyle>
        <a:tcBdr>
          <a:left>
            <a:lnRef idx="1">
              <a:schemeClr val="accent3"/>
            </a:lnRef>
          </a:left>
          <a:right>
            <a:lnRef idx="1">
              <a:schemeClr val="accent3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3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3"/>
        </a:fillRef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14" autoAdjust="0"/>
    <p:restoredTop sz="90141" autoAdjust="0"/>
  </p:normalViewPr>
  <p:slideViewPr>
    <p:cSldViewPr>
      <p:cViewPr>
        <p:scale>
          <a:sx n="75" d="100"/>
          <a:sy n="75" d="100"/>
        </p:scale>
        <p:origin x="-366" y="1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FA8CDB2-2D6C-4003-9558-3CD506DAF1F9}" type="datetimeFigureOut">
              <a:rPr lang="en-US" smtClean="0"/>
              <a:pPr/>
              <a:t>11/2/2016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3C5FC59-8444-4E31-8B9E-8646A9327217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0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15</a:t>
            </a:fld>
            <a:endParaRPr 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16</a:t>
            </a:fld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17</a:t>
            </a:fld>
            <a:endParaRPr 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18</a:t>
            </a:fld>
            <a:endParaRPr 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19</a:t>
            </a:fld>
            <a:endParaRPr 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20</a:t>
            </a:fld>
            <a:endParaRPr 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21</a:t>
            </a:fld>
            <a:endParaRPr 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22</a:t>
            </a:fld>
            <a:endParaRPr 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23</a:t>
            </a:fld>
            <a:endParaRPr 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24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26</a:t>
            </a:fld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27</a:t>
            </a:fld>
            <a:endParaRPr 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28</a:t>
            </a:fld>
            <a:endParaRPr 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29</a:t>
            </a:fld>
            <a:endParaRPr 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30</a:t>
            </a:fld>
            <a:endParaRPr 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31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8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9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12</a:t>
            </a:fld>
            <a:endParaRPr 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 smtClean="0"/>
          </a:p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3C5FC59-8444-4E31-8B9E-8646A9327217}" type="slidenum">
              <a:rPr lang="en-US" smtClean="0"/>
              <a:pPr/>
              <a:t>13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533400"/>
            <a:ext cx="8534400" cy="714500"/>
          </a:xfrm>
        </p:spPr>
        <p:txBody>
          <a:bodyPr/>
          <a:lstStyle>
            <a:lvl1pPr algn="l">
              <a:defRPr b="1">
                <a:solidFill>
                  <a:srgbClr val="577220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371601"/>
            <a:ext cx="8458200" cy="4191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2.png"/><Relationship Id="rId4" Type="http://schemas.openxmlformats.org/officeDocument/2006/relationships/image" Target="../media/image1.tif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4" cstate="print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11" name="TextBox 10"/>
          <p:cNvSpPr txBox="1"/>
          <p:nvPr userDrawn="1"/>
        </p:nvSpPr>
        <p:spPr>
          <a:xfrm>
            <a:off x="7391400" y="104001"/>
            <a:ext cx="18288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b="1" dirty="0" smtClean="0">
                <a:solidFill>
                  <a:schemeClr val="bg1">
                    <a:lumMod val="95000"/>
                  </a:schemeClr>
                </a:solidFill>
              </a:rPr>
              <a:t>Web</a:t>
            </a:r>
            <a:r>
              <a:rPr lang="en-US" sz="1200" b="1" baseline="0" dirty="0" smtClean="0">
                <a:solidFill>
                  <a:schemeClr val="bg1">
                    <a:lumMod val="95000"/>
                  </a:schemeClr>
                </a:solidFill>
              </a:rPr>
              <a:t> Engineering (CS-666)</a:t>
            </a:r>
            <a:endParaRPr lang="en-US" sz="1200" b="1" dirty="0">
              <a:solidFill>
                <a:schemeClr val="bg1">
                  <a:lumMod val="95000"/>
                </a:schemeClr>
              </a:solidFill>
            </a:endParaRPr>
          </a:p>
        </p:txBody>
      </p:sp>
      <p:sp>
        <p:nvSpPr>
          <p:cNvPr id="15" name="TextBox 14"/>
          <p:cNvSpPr txBox="1"/>
          <p:nvPr userDrawn="1"/>
        </p:nvSpPr>
        <p:spPr>
          <a:xfrm>
            <a:off x="990600" y="6324600"/>
            <a:ext cx="3962400" cy="7540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500" b="1" dirty="0" smtClean="0">
                <a:solidFill>
                  <a:schemeClr val="bg1">
                    <a:lumMod val="95000"/>
                  </a:schemeClr>
                </a:solidFill>
              </a:rPr>
              <a:t>PMAS-Arid Agriculture University,</a:t>
            </a:r>
            <a:r>
              <a:rPr lang="en-US" sz="1500" b="1" baseline="0" dirty="0" smtClean="0">
                <a:solidFill>
                  <a:schemeClr val="bg1">
                    <a:lumMod val="95000"/>
                  </a:schemeClr>
                </a:solidFill>
              </a:rPr>
              <a:t> Rawalpindi</a:t>
            </a: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1400" b="1" i="1" dirty="0" smtClean="0">
                <a:solidFill>
                  <a:srgbClr val="2EEA88"/>
                </a:solidFill>
              </a:rPr>
              <a:t>University Institute</a:t>
            </a:r>
            <a:r>
              <a:rPr lang="en-US" sz="1400" b="1" i="1" baseline="0" dirty="0" smtClean="0">
                <a:solidFill>
                  <a:srgbClr val="2EEA88"/>
                </a:solidFill>
              </a:rPr>
              <a:t> of Information Technology</a:t>
            </a:r>
            <a:endParaRPr lang="en-US" sz="1400" b="1" i="1" dirty="0" smtClean="0">
              <a:solidFill>
                <a:srgbClr val="2EEA88"/>
              </a:solidFill>
            </a:endParaRPr>
          </a:p>
          <a:p>
            <a:pPr marL="0" marR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en-US" sz="1400" b="1" dirty="0" smtClean="0">
              <a:solidFill>
                <a:schemeClr val="bg1">
                  <a:lumMod val="95000"/>
                </a:schemeClr>
              </a:solidFill>
            </a:endParaRPr>
          </a:p>
        </p:txBody>
      </p:sp>
      <p:pic>
        <p:nvPicPr>
          <p:cNvPr id="1026" name="Picture 2" descr="C:\Users\Naveed\Desktop\logo (1).png"/>
          <p:cNvPicPr>
            <a:picLocks noChangeAspect="1" noChangeArrowheads="1"/>
          </p:cNvPicPr>
          <p:nvPr userDrawn="1"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0" y="5715000"/>
            <a:ext cx="1076724" cy="1066800"/>
          </a:xfrm>
          <a:prstGeom prst="rect">
            <a:avLst/>
          </a:prstGeom>
          <a:noFill/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4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png"/><Relationship Id="rId3" Type="http://schemas.openxmlformats.org/officeDocument/2006/relationships/image" Target="../media/image12.png"/><Relationship Id="rId7" Type="http://schemas.openxmlformats.org/officeDocument/2006/relationships/image" Target="../media/image16.png"/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5.png"/><Relationship Id="rId5" Type="http://schemas.openxmlformats.org/officeDocument/2006/relationships/image" Target="../media/image14.png"/><Relationship Id="rId4" Type="http://schemas.openxmlformats.org/officeDocument/2006/relationships/image" Target="../media/image13.png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895600" y="2667000"/>
            <a:ext cx="4038600" cy="533400"/>
          </a:xfrm>
          <a:ln>
            <a:noFill/>
          </a:ln>
        </p:spPr>
        <p:txBody>
          <a:bodyPr>
            <a:noAutofit/>
          </a:bodyPr>
          <a:lstStyle/>
          <a:p>
            <a:r>
              <a:rPr lang="en-US" sz="3600" b="1" dirty="0" smtClean="0">
                <a:solidFill>
                  <a:schemeClr val="tx1"/>
                </a:solidFill>
                <a:latin typeface="+mj-lt"/>
              </a:rPr>
              <a:t>Web Engineering</a:t>
            </a:r>
            <a:endParaRPr lang="en-US" sz="3600" b="1" dirty="0">
              <a:solidFill>
                <a:schemeClr val="tx1"/>
              </a:solidFill>
              <a:latin typeface="+mj-lt"/>
            </a:endParaRPr>
          </a:p>
        </p:txBody>
      </p:sp>
      <p:sp>
        <p:nvSpPr>
          <p:cNvPr id="1027" name="Text Box 3"/>
          <p:cNvSpPr txBox="1">
            <a:spLocks noChangeArrowheads="1"/>
          </p:cNvSpPr>
          <p:nvPr/>
        </p:nvSpPr>
        <p:spPr bwMode="auto">
          <a:xfrm>
            <a:off x="4838700" y="990600"/>
            <a:ext cx="35814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ct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1000"/>
              </a:spcAft>
              <a:buClrTx/>
              <a:buSzTx/>
              <a:buFontTx/>
              <a:buNone/>
              <a:tabLst/>
            </a:pPr>
            <a:endParaRPr kumimoji="0" lang="en-US" sz="3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2052" name="Picture 4" descr="http://www.stoimen.com/blog/wp-content/uploads/2011/04/http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00" y="838200"/>
            <a:ext cx="1295400" cy="855981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055" name="Picture 7" descr="C:\Users\Qamar\Desktop\web-design.jp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0" y="609600"/>
            <a:ext cx="2311400" cy="17335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1" name="Subtitle 2"/>
          <p:cNvSpPr txBox="1">
            <a:spLocks/>
          </p:cNvSpPr>
          <p:nvPr/>
        </p:nvSpPr>
        <p:spPr>
          <a:xfrm>
            <a:off x="3733800" y="3581400"/>
            <a:ext cx="2438400" cy="533400"/>
          </a:xfrm>
          <a:prstGeom prst="rect">
            <a:avLst/>
          </a:prstGeom>
          <a:ln>
            <a:noFill/>
          </a:ln>
        </p:spPr>
        <p:txBody>
          <a:bodyPr vert="horz" lIns="91440" tIns="45720" rIns="91440" bIns="45720" rtlCol="0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0" lang="en-US" sz="2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Lecture-05</a:t>
            </a:r>
            <a:endParaRPr kumimoji="0" lang="en-US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Fundamentals of Web Application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76325" y="1838325"/>
            <a:ext cx="6991350" cy="2962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Modeling dimensions of Traditional Application</a:t>
            </a:r>
          </a:p>
          <a:p>
            <a:pPr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52400" y="4653915"/>
            <a:ext cx="6858000" cy="98488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Levels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– the “how” &amp; “what” of an application</a:t>
            </a:r>
          </a:p>
          <a:p>
            <a:r>
              <a:rPr lang="en-US" sz="1600" b="1" dirty="0" smtClean="0">
                <a:solidFill>
                  <a:srgbClr val="00B0F0"/>
                </a:solidFill>
              </a:rPr>
              <a:t>Aspects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– objects, attributes, and relationships; function &amp; processes</a:t>
            </a:r>
          </a:p>
          <a:p>
            <a:r>
              <a:rPr lang="en-US" sz="1600" b="1" dirty="0" smtClean="0">
                <a:solidFill>
                  <a:srgbClr val="00B0F0"/>
                </a:solidFill>
              </a:rPr>
              <a:t>Phases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– Development cycle</a:t>
            </a:r>
          </a:p>
          <a:p>
            <a:r>
              <a:rPr lang="en-US" sz="1000" b="1" dirty="0" smtClean="0"/>
              <a:t>.</a:t>
            </a:r>
            <a:endParaRPr lang="en-US" sz="1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Fundamentals of Web Application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066800" y="1790700"/>
            <a:ext cx="7010400" cy="2705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7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Modeling dimensions of Web Application</a:t>
            </a:r>
          </a:p>
          <a:p>
            <a:pPr algn="just">
              <a:buClr>
                <a:srgbClr val="15D570"/>
              </a:buClr>
              <a:buSzPct val="75000"/>
              <a:buNone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4267200"/>
            <a:ext cx="8915400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b="1" dirty="0" smtClean="0">
                <a:solidFill>
                  <a:srgbClr val="00B0F0"/>
                </a:solidFill>
              </a:rPr>
              <a:t>Levels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– Information, node/link structure, UI &amp; page layout separate.</a:t>
            </a:r>
          </a:p>
          <a:p>
            <a:r>
              <a:rPr lang="en-US" sz="1600" b="1" dirty="0" smtClean="0">
                <a:solidFill>
                  <a:srgbClr val="00B0F0"/>
                </a:solidFill>
              </a:rPr>
              <a:t>Aspects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– Same as Software Applications</a:t>
            </a:r>
          </a:p>
          <a:p>
            <a:r>
              <a:rPr lang="en-US" sz="1600" b="1" dirty="0" smtClean="0">
                <a:solidFill>
                  <a:srgbClr val="00B0F0"/>
                </a:solidFill>
              </a:rPr>
              <a:t>Phases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– Approach depends upon type of application</a:t>
            </a:r>
          </a:p>
          <a:p>
            <a:r>
              <a:rPr lang="en-US" sz="1600" b="1" dirty="0" smtClean="0">
                <a:solidFill>
                  <a:srgbClr val="00B0F0"/>
                </a:solidFill>
              </a:rPr>
              <a:t>Customization</a:t>
            </a: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 – Context information (user’s preferences, bandwidth restriction, device characteristic etc.) and allow to adopt web application accordingly Influence other three dimensions </a:t>
            </a:r>
          </a:p>
          <a:p>
            <a:r>
              <a:rPr lang="en-US" sz="1000" b="1" dirty="0" smtClean="0"/>
              <a:t>.</a:t>
            </a:r>
            <a:endParaRPr lang="en-US" sz="1000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Fundamentals of Web Application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UML?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“The Unified Modeling Language is a visual object oriented language for specifying and documenting the artifacts of systems” 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UML allows to specify the aspects of a software system in the form of models, and uses various diagrams to represent them graphically. 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UML has two types of diagrams:</a:t>
            </a:r>
            <a:endParaRPr lang="en-US" sz="6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structural diagrams such as class diagrams, component diagrams, composite structure diagrams, and deployment diagrams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600" b="1" dirty="0" smtClean="0">
                <a:solidFill>
                  <a:schemeClr val="accent6">
                    <a:lumMod val="75000"/>
                  </a:schemeClr>
                </a:solidFill>
              </a:rPr>
              <a:t>behavioral diagrams, such as use case diagrams, state machine diagrams, and activity diagrams</a:t>
            </a:r>
            <a:endParaRPr lang="en-US" sz="54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For Web-centric modeling, UML is used with some extensions from UWE (UML-based web engineering)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1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http://uwe.pst.ifi.lmu.de/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Fundamentals of Web Application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Modeling Requirements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Use-case diagram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Activity diagram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Modeling Content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Class diagram 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State machine diagram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Hypertext Modeling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To model nodes and navigational structure among them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Presentation Modeling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Model user interface, page-layout</a:t>
            </a:r>
            <a:endParaRPr lang="en-US" sz="5000" b="1" dirty="0" smtClean="0">
              <a:solidFill>
                <a:schemeClr val="accent6">
                  <a:lumMod val="75000"/>
                </a:schemeClr>
              </a:solidFill>
            </a:endParaRP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3733800" y="5638800"/>
            <a:ext cx="523463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rgbClr val="00B0F0"/>
                </a:solidFill>
              </a:rPr>
              <a:t>Modeling activities for Web Application</a:t>
            </a:r>
            <a:endParaRPr lang="en-US" sz="2400" b="1" dirty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5D5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534400" cy="714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  <a:endParaRPr lang="en-US" sz="32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Use cases are the preferred modeling technique for functional requirements.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overall functionality of a Web application is modeled as a set of use cases, which describe the Web application requirements from the actors’ (people and other systems) perspectives.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Additionally, use cases can be supplemented by UML activity diagrams to describe the functional requirements in more detail.</a:t>
            </a:r>
            <a:endParaRPr lang="en-US" sz="24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One peculiarity of Web application requirements is navigation functionality, which allows the user to navigate through the hypertext and to find nodes.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Therefore, for web application separate functional use cases from navigational use cases.</a:t>
            </a:r>
            <a:endParaRPr lang="en-US" sz="24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Use-case Diagram: 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The goal of the diagram is to provide a high-level explanation of the relationship between the system and the outside world (set goals).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rgbClr val="00B0F0"/>
                </a:solidFill>
              </a:rPr>
              <a:t>Activity diagram:</a:t>
            </a: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a graphical representation of workflows of stepwise activities and actions with support for choice, iteration and concurrency.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Use-case Diagram (Components)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The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 system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The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 case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task referred to as the use case that represents a feature needed in a software system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4419600" y="1905000"/>
            <a:ext cx="1828800" cy="1066800"/>
          </a:xfrm>
          <a:prstGeom prst="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System Name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8" name="Oval 7"/>
          <p:cNvSpPr/>
          <p:nvPr/>
        </p:nvSpPr>
        <p:spPr>
          <a:xfrm>
            <a:off x="3962400" y="4648200"/>
            <a:ext cx="3429000" cy="1066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4876800" y="4953000"/>
            <a:ext cx="1981200" cy="3810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Use-case title</a:t>
            </a:r>
            <a:endParaRPr 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Use-case Diagram (Components)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actor(s)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who trigger the use case to activate.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400" b="1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The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communication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line to show how the actors communicate with the use case.</a:t>
            </a: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0" name="Oval 9"/>
          <p:cNvSpPr/>
          <p:nvPr/>
        </p:nvSpPr>
        <p:spPr>
          <a:xfrm>
            <a:off x="1828800" y="2362200"/>
            <a:ext cx="381000" cy="304800"/>
          </a:xfrm>
          <a:prstGeom prst="ellipse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2019300" y="2667000"/>
            <a:ext cx="0" cy="6096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Connector 11"/>
          <p:cNvCxnSpPr/>
          <p:nvPr/>
        </p:nvCxnSpPr>
        <p:spPr>
          <a:xfrm flipH="1">
            <a:off x="1752600" y="3268579"/>
            <a:ext cx="2667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/>
          <p:cNvCxnSpPr/>
          <p:nvPr/>
        </p:nvCxnSpPr>
        <p:spPr>
          <a:xfrm>
            <a:off x="2038350" y="3276600"/>
            <a:ext cx="342900" cy="3048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1714500" y="2919663"/>
            <a:ext cx="6096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Rectangle 14"/>
          <p:cNvSpPr/>
          <p:nvPr/>
        </p:nvSpPr>
        <p:spPr>
          <a:xfrm>
            <a:off x="5209674" y="2466474"/>
            <a:ext cx="1752600" cy="1066800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t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&lt;&lt;actor&gt;&gt;</a:t>
            </a:r>
          </a:p>
          <a:p>
            <a:pPr algn="ctr"/>
            <a:r>
              <a:rPr lang="en-US" b="1" dirty="0" smtClean="0">
                <a:solidFill>
                  <a:schemeClr val="tx1"/>
                </a:solidFill>
              </a:rPr>
              <a:t>HR system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6" name="Straight Connector 15"/>
          <p:cNvCxnSpPr/>
          <p:nvPr/>
        </p:nvCxnSpPr>
        <p:spPr>
          <a:xfrm>
            <a:off x="3505200" y="5334000"/>
            <a:ext cx="1981200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Lecture Outline</a:t>
            </a:r>
            <a:endParaRPr lang="en-US" sz="2800" dirty="0">
              <a:solidFill>
                <a:schemeClr val="tx1"/>
              </a:solidFill>
              <a:latin typeface="Tahoma" pitchFamily="34" charset="0"/>
              <a:ea typeface="Tahoma" pitchFamily="34" charset="0"/>
              <a:cs typeface="Tahoma" pitchFamily="34" charset="0"/>
            </a:endParaRP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447800"/>
            <a:ext cx="8077200" cy="4114800"/>
          </a:xfrm>
        </p:spPr>
        <p:txBody>
          <a:bodyPr>
            <a:normAutofit/>
          </a:bodyPr>
          <a:lstStyle/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QUIZ 1</a:t>
            </a:r>
          </a:p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Fundamentals of Web Application Modeling</a:t>
            </a:r>
          </a:p>
          <a:p>
            <a:pPr algn="just">
              <a:lnSpc>
                <a:spcPct val="150000"/>
              </a:lnSpc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65000"/>
                    <a:lumOff val="35000"/>
                  </a:schemeClr>
                </a:solidFill>
              </a:rPr>
              <a:t>Requirements Modeling of Web Application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Use-case Diagram (Components)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The</a:t>
            </a:r>
            <a:r>
              <a:rPr lang="en-GB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include relationship </a:t>
            </a: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represents the inclusion of the functionality of one use case within another.</a:t>
            </a: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The</a:t>
            </a:r>
            <a:r>
              <a:rPr lang="en-GB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 </a:t>
            </a:r>
            <a:r>
              <a:rPr lang="en-GB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extend relationship </a:t>
            </a:r>
            <a:r>
              <a:rPr lang="en-GB" sz="2400" b="1" dirty="0" smtClean="0">
                <a:latin typeface="Calibri" pitchFamily="34" charset="0"/>
                <a:cs typeface="Calibri" pitchFamily="34" charset="0"/>
              </a:rPr>
              <a:t>represents the extension of the use case to include optional functionality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.</a:t>
            </a: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7" name="Oval 16"/>
          <p:cNvSpPr/>
          <p:nvPr/>
        </p:nvSpPr>
        <p:spPr>
          <a:xfrm>
            <a:off x="1804738" y="3009900"/>
            <a:ext cx="17526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4708358" y="2982190"/>
            <a:ext cx="1772653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TextBox 18"/>
          <p:cNvSpPr txBox="1"/>
          <p:nvPr/>
        </p:nvSpPr>
        <p:spPr>
          <a:xfrm>
            <a:off x="3443038" y="28252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&lt;&lt;include&gt;&gt;</a:t>
            </a:r>
            <a:endParaRPr lang="en-US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1804738" y="3130034"/>
            <a:ext cx="195312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include use-case</a:t>
            </a:r>
            <a:endParaRPr lang="en-US" b="1" dirty="0"/>
          </a:p>
        </p:txBody>
      </p:sp>
      <p:sp>
        <p:nvSpPr>
          <p:cNvPr id="21" name="TextBox 20"/>
          <p:cNvSpPr txBox="1"/>
          <p:nvPr/>
        </p:nvSpPr>
        <p:spPr>
          <a:xfrm>
            <a:off x="4836347" y="3120008"/>
            <a:ext cx="190099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base use-case</a:t>
            </a:r>
            <a:endParaRPr lang="en-US" b="1" dirty="0"/>
          </a:p>
        </p:txBody>
      </p:sp>
      <p:pic>
        <p:nvPicPr>
          <p:cNvPr id="22" name="Picture 5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557338" y="3267939"/>
            <a:ext cx="1151020" cy="1664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23" name="Oval 22"/>
          <p:cNvSpPr/>
          <p:nvPr/>
        </p:nvSpPr>
        <p:spPr>
          <a:xfrm>
            <a:off x="1604211" y="5105400"/>
            <a:ext cx="1752600" cy="609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Oval 23"/>
          <p:cNvSpPr/>
          <p:nvPr/>
        </p:nvSpPr>
        <p:spPr>
          <a:xfrm>
            <a:off x="4584032" y="5053263"/>
            <a:ext cx="2350168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3380874" y="4920734"/>
            <a:ext cx="14478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&lt;&lt;extend&gt;&gt;</a:t>
            </a:r>
            <a:endParaRPr lang="en-US" b="1" dirty="0"/>
          </a:p>
        </p:txBody>
      </p:sp>
      <p:sp>
        <p:nvSpPr>
          <p:cNvPr id="26" name="TextBox 25"/>
          <p:cNvSpPr txBox="1"/>
          <p:nvPr/>
        </p:nvSpPr>
        <p:spPr>
          <a:xfrm>
            <a:off x="1832810" y="5225534"/>
            <a:ext cx="16102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Base use-case</a:t>
            </a:r>
            <a:endParaRPr lang="en-US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708358" y="5211497"/>
            <a:ext cx="222584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Extension use-case</a:t>
            </a:r>
            <a:endParaRPr lang="en-US" b="1" dirty="0"/>
          </a:p>
        </p:txBody>
      </p:sp>
      <p:pic>
        <p:nvPicPr>
          <p:cNvPr id="28" name="Picture 6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56811" y="5353050"/>
            <a:ext cx="1227221" cy="17743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Use-case Diagram (Components)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A 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use-case-generalization</a:t>
            </a:r>
            <a:r>
              <a:rPr lang="en-US" sz="2400" b="1" dirty="0" smtClean="0">
                <a:solidFill>
                  <a:schemeClr val="tx2"/>
                </a:solidFill>
                <a:latin typeface="Calibri" pitchFamily="34" charset="0"/>
                <a:cs typeface="Calibri" pitchFamily="34" charset="0"/>
              </a:rPr>
              <a:t> 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is a relationship from a child use case to a parent use case, specifying how a child can specialize all behavior and characteristics described for the parent.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4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29" name="Oval 28"/>
          <p:cNvSpPr/>
          <p:nvPr/>
        </p:nvSpPr>
        <p:spPr>
          <a:xfrm>
            <a:off x="1447800" y="3505200"/>
            <a:ext cx="1981200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Generalized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0" name="Isosceles Triangle 29"/>
          <p:cNvSpPr/>
          <p:nvPr/>
        </p:nvSpPr>
        <p:spPr>
          <a:xfrm>
            <a:off x="2438400" y="4191000"/>
            <a:ext cx="114300" cy="381000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1" name="Straight Connector 30"/>
          <p:cNvCxnSpPr>
            <a:stCxn id="30" idx="3"/>
          </p:cNvCxnSpPr>
          <p:nvPr/>
        </p:nvCxnSpPr>
        <p:spPr>
          <a:xfrm>
            <a:off x="2495550" y="4572000"/>
            <a:ext cx="0" cy="4572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2" name="Oval 31"/>
          <p:cNvSpPr/>
          <p:nvPr/>
        </p:nvSpPr>
        <p:spPr>
          <a:xfrm>
            <a:off x="1475874" y="5029200"/>
            <a:ext cx="1876926" cy="685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Specialized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33" name="Oval 32"/>
          <p:cNvSpPr/>
          <p:nvPr/>
        </p:nvSpPr>
        <p:spPr>
          <a:xfrm>
            <a:off x="5657850" y="3781563"/>
            <a:ext cx="3810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4" name="Straight Connector 33"/>
          <p:cNvCxnSpPr/>
          <p:nvPr/>
        </p:nvCxnSpPr>
        <p:spPr>
          <a:xfrm>
            <a:off x="5848350" y="4086363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 flipH="1">
            <a:off x="5581650" y="4687942"/>
            <a:ext cx="2667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5867400" y="4695963"/>
            <a:ext cx="3429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7" name="Straight Connector 36"/>
          <p:cNvCxnSpPr/>
          <p:nvPr/>
        </p:nvCxnSpPr>
        <p:spPr>
          <a:xfrm>
            <a:off x="5543550" y="4339026"/>
            <a:ext cx="60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Oval 37"/>
          <p:cNvSpPr/>
          <p:nvPr/>
        </p:nvSpPr>
        <p:spPr>
          <a:xfrm>
            <a:off x="7543800" y="3783568"/>
            <a:ext cx="381000" cy="3048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39" name="Straight Connector 38"/>
          <p:cNvCxnSpPr/>
          <p:nvPr/>
        </p:nvCxnSpPr>
        <p:spPr>
          <a:xfrm>
            <a:off x="7734300" y="4088368"/>
            <a:ext cx="0" cy="6096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 flipH="1">
            <a:off x="7467600" y="4689947"/>
            <a:ext cx="2667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1" name="Straight Connector 40"/>
          <p:cNvCxnSpPr/>
          <p:nvPr/>
        </p:nvCxnSpPr>
        <p:spPr>
          <a:xfrm>
            <a:off x="7753350" y="4697968"/>
            <a:ext cx="34290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7429500" y="4341031"/>
            <a:ext cx="60960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3" name="Isosceles Triangle 42"/>
          <p:cNvSpPr/>
          <p:nvPr/>
        </p:nvSpPr>
        <p:spPr>
          <a:xfrm rot="16200000">
            <a:off x="6232864" y="4229738"/>
            <a:ext cx="305802" cy="322849"/>
          </a:xfrm>
          <a:prstGeom prst="triangl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44" name="Straight Connector 43"/>
          <p:cNvCxnSpPr>
            <a:stCxn id="43" idx="3"/>
          </p:cNvCxnSpPr>
          <p:nvPr/>
        </p:nvCxnSpPr>
        <p:spPr>
          <a:xfrm flipV="1">
            <a:off x="6547190" y="4391162"/>
            <a:ext cx="882310" cy="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5410200" y="5193268"/>
            <a:ext cx="97556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user</a:t>
            </a:r>
            <a:endParaRPr lang="en-US" b="1" dirty="0"/>
          </a:p>
        </p:txBody>
      </p:sp>
      <p:sp>
        <p:nvSpPr>
          <p:cNvPr id="46" name="TextBox 45"/>
          <p:cNvSpPr txBox="1"/>
          <p:nvPr/>
        </p:nvSpPr>
        <p:spPr>
          <a:xfrm>
            <a:off x="7162800" y="5122902"/>
            <a:ext cx="1676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Registered user</a:t>
            </a:r>
            <a:endParaRPr 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Use-case Diagram (Components: Web Specific)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latin typeface="Calibri" pitchFamily="34" charset="0"/>
              </a:rPr>
              <a:t>UWE provides </a:t>
            </a:r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</a:rPr>
              <a:t>&lt;&lt;browsing&gt;&gt;</a:t>
            </a:r>
            <a:r>
              <a:rPr lang="en-US" sz="2600" b="1" dirty="0" smtClean="0">
                <a:latin typeface="Calibri" pitchFamily="34" charset="0"/>
              </a:rPr>
              <a:t> to represent a navigational use-case while </a:t>
            </a:r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</a:rPr>
              <a:t>&lt;&lt;processing&gt;&gt;</a:t>
            </a:r>
            <a:r>
              <a:rPr lang="en-US" sz="2600" b="1" dirty="0" smtClean="0">
                <a:latin typeface="Calibri" pitchFamily="34" charset="0"/>
              </a:rPr>
              <a:t> to represent a functional use-case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latin typeface="Calibri" pitchFamily="34" charset="0"/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6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Use-case Diagram (Example)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Consider an online video sharing system: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Users can search and view the videos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2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user must be a register user to share videos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latin typeface="Calibri" pitchFamily="34" charset="0"/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6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152525" y="476250"/>
            <a:ext cx="6838950" cy="5162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4" name="Picture 3" descr="UseClassDiagram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981200" y="534521"/>
            <a:ext cx="5867400" cy="520587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Activity Diagram (Elements)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An </a:t>
            </a:r>
            <a:r>
              <a:rPr lang="en-US" sz="2600" b="1" dirty="0" smtClean="0">
                <a:solidFill>
                  <a:srgbClr val="FF0000"/>
                </a:solidFill>
              </a:rPr>
              <a:t>activity</a:t>
            </a:r>
            <a:r>
              <a:rPr 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is a step in a process where some work is getting done.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The </a:t>
            </a:r>
            <a:r>
              <a:rPr lang="en-US" sz="24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transition</a:t>
            </a:r>
            <a:r>
              <a:rPr lang="en-US" sz="2400" b="1" dirty="0" smtClean="0">
                <a:latin typeface="Calibri" pitchFamily="34" charset="0"/>
                <a:cs typeface="Calibri" pitchFamily="34" charset="0"/>
              </a:rPr>
              <a:t> takes place because the activity is completed</a:t>
            </a:r>
          </a:p>
          <a:p>
            <a:pPr lvl="1" algn="just">
              <a:buClr>
                <a:srgbClr val="15D570"/>
              </a:buClr>
              <a:buSzPct val="75000"/>
              <a:buNone/>
            </a:pP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latin typeface="Calibri" pitchFamily="34" charset="0"/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6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3352800" y="2943725"/>
            <a:ext cx="2209800" cy="537592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3881138" y="3027855"/>
            <a:ext cx="163333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activity</a:t>
            </a:r>
            <a:endParaRPr lang="en-US" b="1" dirty="0"/>
          </a:p>
        </p:txBody>
      </p:sp>
      <p:cxnSp>
        <p:nvCxnSpPr>
          <p:cNvPr id="9" name="Straight Arrow Connector 8"/>
          <p:cNvCxnSpPr/>
          <p:nvPr/>
        </p:nvCxnSpPr>
        <p:spPr>
          <a:xfrm>
            <a:off x="3505200" y="4495800"/>
            <a:ext cx="1905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Rounded Rectangle 9"/>
          <p:cNvSpPr/>
          <p:nvPr/>
        </p:nvSpPr>
        <p:spPr>
          <a:xfrm>
            <a:off x="1600200" y="4953000"/>
            <a:ext cx="2335606" cy="533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Read a page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3935806" y="5219700"/>
            <a:ext cx="1626794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Rounded Rectangle 11"/>
          <p:cNvSpPr/>
          <p:nvPr/>
        </p:nvSpPr>
        <p:spPr>
          <a:xfrm>
            <a:off x="5562600" y="4953000"/>
            <a:ext cx="2438400" cy="533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Turn the page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13" name="Straight Arrow Connector 12"/>
          <p:cNvCxnSpPr>
            <a:endCxn id="10" idx="0"/>
          </p:cNvCxnSpPr>
          <p:nvPr/>
        </p:nvCxnSpPr>
        <p:spPr>
          <a:xfrm>
            <a:off x="2768003" y="4648200"/>
            <a:ext cx="0" cy="30480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/>
          <p:cNvCxnSpPr/>
          <p:nvPr/>
        </p:nvCxnSpPr>
        <p:spPr>
          <a:xfrm>
            <a:off x="2768003" y="4648200"/>
            <a:ext cx="3708997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Connector 14"/>
          <p:cNvCxnSpPr/>
          <p:nvPr/>
        </p:nvCxnSpPr>
        <p:spPr>
          <a:xfrm>
            <a:off x="6477000" y="4648200"/>
            <a:ext cx="0" cy="30480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Activity Diagram (Elements)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A guard </a:t>
            </a:r>
            <a:r>
              <a:rPr lang="en-US" sz="2600" b="1" dirty="0" smtClean="0">
                <a:solidFill>
                  <a:srgbClr val="FF0000"/>
                </a:solidFill>
                <a:latin typeface="Calibri" pitchFamily="34" charset="0"/>
                <a:cs typeface="Calibri" pitchFamily="34" charset="0"/>
              </a:rPr>
              <a:t>condition</a:t>
            </a: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 can be assigned to a transition to restrict use of the transition</a:t>
            </a: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latin typeface="Calibri" pitchFamily="34" charset="0"/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6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838200" y="3733800"/>
            <a:ext cx="2819400" cy="533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Learn driving</a:t>
            </a:r>
            <a:endParaRPr lang="en-US" b="1" dirty="0">
              <a:solidFill>
                <a:schemeClr val="tx1"/>
              </a:solidFill>
            </a:endParaRPr>
          </a:p>
        </p:txBody>
      </p:sp>
      <p:cxnSp>
        <p:nvCxnSpPr>
          <p:cNvPr id="7" name="Straight Arrow Connector 6"/>
          <p:cNvCxnSpPr>
            <a:stCxn id="6" idx="3"/>
          </p:cNvCxnSpPr>
          <p:nvPr/>
        </p:nvCxnSpPr>
        <p:spPr>
          <a:xfrm>
            <a:off x="3657600" y="4000500"/>
            <a:ext cx="2362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Rounded Rectangle 7"/>
          <p:cNvSpPr/>
          <p:nvPr/>
        </p:nvSpPr>
        <p:spPr>
          <a:xfrm>
            <a:off x="6019800" y="3733800"/>
            <a:ext cx="2667000" cy="533400"/>
          </a:xfrm>
          <a:prstGeom prst="roundRect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b="1" dirty="0" smtClean="0">
                <a:solidFill>
                  <a:schemeClr val="tx1"/>
                </a:solidFill>
              </a:rPr>
              <a:t>Drive the car</a:t>
            </a:r>
            <a:endParaRPr lang="en-US" b="1" dirty="0">
              <a:solidFill>
                <a:schemeClr val="tx1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3810000" y="3372489"/>
            <a:ext cx="21336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[get driving license]</a:t>
            </a:r>
            <a:endParaRPr lang="en-US" b="1" dirty="0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Activity Diagram (Elements)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latin typeface="Calibri" pitchFamily="34" charset="0"/>
                <a:cs typeface="Calibri" pitchFamily="34" charset="0"/>
              </a:rPr>
              <a:t>Decision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latin typeface="Calibri" pitchFamily="34" charset="0"/>
              <a:cs typeface="Calibri" pitchFamily="34" charset="0"/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Merge Point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solidFill>
                <a:schemeClr val="tx1">
                  <a:lumMod val="85000"/>
                  <a:lumOff val="15000"/>
                </a:schemeClr>
              </a:solidFill>
              <a:latin typeface="Calibri" pitchFamily="34" charset="0"/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chemeClr val="tx1">
                    <a:lumMod val="85000"/>
                    <a:lumOff val="15000"/>
                  </a:schemeClr>
                </a:solidFill>
                <a:latin typeface="Calibri" pitchFamily="34" charset="0"/>
              </a:rPr>
              <a:t>Start and end</a:t>
            </a:r>
            <a:endParaRPr lang="en-US" sz="2200" b="1" dirty="0" smtClean="0">
              <a:solidFill>
                <a:schemeClr val="tx1">
                  <a:lumMod val="85000"/>
                  <a:lumOff val="15000"/>
                </a:schemeClr>
              </a:solidFill>
            </a:endParaRP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latin typeface="Calibri" pitchFamily="34" charset="0"/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6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sp>
        <p:nvSpPr>
          <p:cNvPr id="10" name="Flowchart: Decision 9"/>
          <p:cNvSpPr/>
          <p:nvPr/>
        </p:nvSpPr>
        <p:spPr>
          <a:xfrm>
            <a:off x="5562600" y="2209800"/>
            <a:ext cx="1600200" cy="838200"/>
          </a:xfrm>
          <a:prstGeom prst="flowChartDecision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1" name="Straight Arrow Connector 10"/>
          <p:cNvCxnSpPr>
            <a:stCxn id="10" idx="3"/>
          </p:cNvCxnSpPr>
          <p:nvPr/>
        </p:nvCxnSpPr>
        <p:spPr>
          <a:xfrm>
            <a:off x="7162800" y="2628900"/>
            <a:ext cx="1219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>
            <a:stCxn id="10" idx="1"/>
          </p:cNvCxnSpPr>
          <p:nvPr/>
        </p:nvCxnSpPr>
        <p:spPr>
          <a:xfrm flipH="1">
            <a:off x="4191000" y="2628900"/>
            <a:ext cx="13716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13" name="Picture 4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=""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6800" y="3676650"/>
            <a:ext cx="2857500" cy="895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=""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=""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=""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8" name="Oval 17"/>
          <p:cNvSpPr/>
          <p:nvPr/>
        </p:nvSpPr>
        <p:spPr>
          <a:xfrm>
            <a:off x="4876800" y="5410200"/>
            <a:ext cx="228600" cy="2286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19" name="Straight Arrow Connector 18"/>
          <p:cNvCxnSpPr/>
          <p:nvPr/>
        </p:nvCxnSpPr>
        <p:spPr>
          <a:xfrm>
            <a:off x="5105400" y="5524500"/>
            <a:ext cx="7620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6477000" y="5524500"/>
            <a:ext cx="838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Oval 20"/>
          <p:cNvSpPr/>
          <p:nvPr/>
        </p:nvSpPr>
        <p:spPr>
          <a:xfrm>
            <a:off x="7315200" y="5410200"/>
            <a:ext cx="304800" cy="228600"/>
          </a:xfrm>
          <a:prstGeom prst="ellipse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Oval 21"/>
          <p:cNvSpPr/>
          <p:nvPr/>
        </p:nvSpPr>
        <p:spPr>
          <a:xfrm>
            <a:off x="7391400" y="5472363"/>
            <a:ext cx="152400" cy="114300"/>
          </a:xfrm>
          <a:prstGeom prst="ellipse">
            <a:avLst/>
          </a:prstGeom>
          <a:solidFill>
            <a:schemeClr val="tx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cxnSp>
        <p:nvCxnSpPr>
          <p:cNvPr id="11" name="Straight Arrow Connector 10"/>
          <p:cNvCxnSpPr/>
          <p:nvPr/>
        </p:nvCxnSpPr>
        <p:spPr>
          <a:xfrm>
            <a:off x="7162800" y="2628900"/>
            <a:ext cx="1219200" cy="0"/>
          </a:xfrm>
          <a:prstGeom prst="straightConnector1">
            <a:avLst/>
          </a:prstGeom>
          <a:ln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2400" y="817867"/>
            <a:ext cx="8915400" cy="443040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5D5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534400" cy="7145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QUIZ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5642" y="3581400"/>
            <a:ext cx="8988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List and describe product based characteristics of a Web Application?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5257800"/>
            <a:ext cx="1981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Duration: 20 min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2971800"/>
            <a:ext cx="1797287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MCS-3 (Morning)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Requirements Modeling of Web Application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4196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600" b="1" dirty="0" smtClean="0">
                <a:solidFill>
                  <a:srgbClr val="00B0F0"/>
                </a:solidFill>
              </a:rPr>
              <a:t>Activity Diagram (Elements: Web Specifics)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UWE activity diagram elements: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userAction</a:t>
            </a:r>
            <a:r>
              <a:rPr lang="en-US" sz="2000" b="1" dirty="0" smtClean="0">
                <a:solidFill>
                  <a:srgbClr val="FF0000"/>
                </a:solidFill>
              </a:rPr>
              <a:t> 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 : user’s action  or response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systemAction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: system’s action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displayAction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: display action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navigationAction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    : navigation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displayPin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: output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err="1" smtClean="0">
                <a:solidFill>
                  <a:srgbClr val="FF0000"/>
                </a:solidFill>
              </a:rPr>
              <a:t>interactionPin</a:t>
            </a: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        : input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600" b="1" dirty="0" smtClean="0">
              <a:latin typeface="Calibri" pitchFamily="34" charset="0"/>
            </a:endParaRP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1600" b="1" dirty="0" smtClean="0">
              <a:solidFill>
                <a:srgbClr val="FF0000"/>
              </a:solidFill>
              <a:latin typeface="Calibri" pitchFamily="34" charset="0"/>
              <a:cs typeface="Calibri" pitchFamily="34" charset="0"/>
            </a:endParaRPr>
          </a:p>
        </p:txBody>
      </p:sp>
      <p:pic>
        <p:nvPicPr>
          <p:cNvPr id="14" name="Picture 9" descr="userAction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835688" y="2294144"/>
            <a:ext cx="593312" cy="2966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10" descr="systemAction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124200" y="2597703"/>
            <a:ext cx="457200" cy="4572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11" descr="displayAction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095245" y="3019045"/>
            <a:ext cx="409955" cy="40995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12" descr="navigationAction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505200" y="34290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3" name="Picture 13" descr="displayPin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2743200" y="3733800"/>
            <a:ext cx="247650" cy="2476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  <p:pic>
        <p:nvPicPr>
          <p:cNvPr id="24" name="Picture 14" descr="interactionPin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 flipH="1">
            <a:off x="3124200" y="4114800"/>
            <a:ext cx="381000" cy="381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</a:extLst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pic>
        <p:nvPicPr>
          <p:cNvPr id="512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33375" y="533400"/>
            <a:ext cx="85058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5D5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534400" cy="7145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QUIZ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5642" y="3581400"/>
            <a:ext cx="8988358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List and describe product based characteristics of a Web Application?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5257800"/>
            <a:ext cx="1981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Duration: </a:t>
            </a:r>
            <a:r>
              <a:rPr lang="en-US" b="1" dirty="0" smtClean="0">
                <a:solidFill>
                  <a:srgbClr val="FF0000"/>
                </a:solidFill>
              </a:rPr>
              <a:t>15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2971800"/>
            <a:ext cx="118974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MCS-3 </a:t>
            </a:r>
            <a:r>
              <a:rPr lang="en-US" dirty="0" smtClean="0"/>
              <a:t>(M)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5D5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534400" cy="714500"/>
          </a:xfrm>
        </p:spPr>
        <p:txBody>
          <a:bodyPr>
            <a:normAutofit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QUIZ 1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155642" y="3581400"/>
            <a:ext cx="8656985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List and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describe </a:t>
            </a:r>
            <a:r>
              <a:rPr lang="en-US" sz="2400" b="1" smtClean="0">
                <a:solidFill>
                  <a:schemeClr val="accent6">
                    <a:lumMod val="75000"/>
                  </a:schemeClr>
                </a:solidFill>
              </a:rPr>
              <a:t>usage based </a:t>
            </a:r>
            <a:r>
              <a:rPr lang="en-US" sz="2400" b="1" dirty="0" smtClean="0">
                <a:solidFill>
                  <a:schemeClr val="accent6">
                    <a:lumMod val="75000"/>
                  </a:schemeClr>
                </a:solidFill>
              </a:rPr>
              <a:t>characteristics of a Web Application?</a:t>
            </a:r>
            <a:endParaRPr lang="en-US" sz="2400" b="1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6477000" y="5257800"/>
            <a:ext cx="198119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>
                <a:solidFill>
                  <a:srgbClr val="FF0000"/>
                </a:solidFill>
              </a:rPr>
              <a:t>Duration: </a:t>
            </a:r>
            <a:r>
              <a:rPr lang="en-US" b="1" dirty="0" smtClean="0">
                <a:solidFill>
                  <a:srgbClr val="FF0000"/>
                </a:solidFill>
              </a:rPr>
              <a:t>15</a:t>
            </a:r>
            <a:r>
              <a:rPr lang="en-US" b="1" dirty="0" smtClean="0">
                <a:solidFill>
                  <a:srgbClr val="FF0000"/>
                </a:solidFill>
              </a:rPr>
              <a:t> </a:t>
            </a:r>
            <a:r>
              <a:rPr lang="en-US" b="1" dirty="0" smtClean="0">
                <a:solidFill>
                  <a:srgbClr val="FF0000"/>
                </a:solidFill>
              </a:rPr>
              <a:t>min</a:t>
            </a:r>
            <a:endParaRPr lang="en-US" b="1" dirty="0">
              <a:solidFill>
                <a:srgbClr val="FF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3657600" y="2971800"/>
            <a:ext cx="174573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 smtClean="0"/>
              <a:t>MCS-3 </a:t>
            </a:r>
            <a:r>
              <a:rPr lang="en-US" dirty="0" smtClean="0"/>
              <a:t>(</a:t>
            </a:r>
            <a:r>
              <a:rPr lang="en-US" dirty="0" err="1" smtClean="0"/>
              <a:t>EVening</a:t>
            </a:r>
            <a:r>
              <a:rPr lang="en-US" dirty="0" smtClean="0"/>
              <a:t>)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0" y="457200"/>
            <a:ext cx="9144000" cy="190500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rgbClr val="15D570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1066800"/>
            <a:ext cx="8534400" cy="714500"/>
          </a:xfrm>
        </p:spPr>
        <p:txBody>
          <a:bodyPr>
            <a:normAutofit fontScale="90000"/>
          </a:bodyPr>
          <a:lstStyle/>
          <a:p>
            <a:pPr algn="ctr"/>
            <a:r>
              <a:rPr lang="en-US" sz="32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Fundamentals of Web Application Modeling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Fundamentals of Web Application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Modeling is aimed at providing a specification of a system to be built in a degree of detail sufficient for that system’s implementation. 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 model represents the relevant aspects of the system in a simplified and – ideally – comprehensible manner.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System Modeling is the process of developing abstract models of a system.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That means representing system using graphical notations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UML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Fundamentals of Web Application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Models are used during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 phase to derive system requirements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use-case diagram, activity diagram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Design phase to describe the system to engineers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class diagrams, sequence diagrams etc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After implementation</a:t>
            </a:r>
          </a:p>
          <a:p>
            <a:pPr lvl="2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accent6">
                    <a:lumMod val="75000"/>
                  </a:schemeClr>
                </a:solidFill>
              </a:rPr>
              <a:t>to document system’s structure and operation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000" b="1" dirty="0" smtClean="0">
              <a:solidFill>
                <a:schemeClr val="accent6">
                  <a:lumMod val="75000"/>
                </a:schemeClr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685800"/>
            <a:ext cx="8534400" cy="533400"/>
          </a:xfrm>
        </p:spPr>
        <p:txBody>
          <a:bodyPr>
            <a:normAutofit/>
          </a:bodyPr>
          <a:lstStyle/>
          <a:p>
            <a:pPr algn="ctr"/>
            <a:r>
              <a:rPr lang="en-US" sz="2800" dirty="0" smtClean="0">
                <a:solidFill>
                  <a:schemeClr val="tx1"/>
                </a:solidFill>
                <a:latin typeface="Tahoma" pitchFamily="34" charset="0"/>
                <a:ea typeface="Tahoma" pitchFamily="34" charset="0"/>
                <a:cs typeface="Tahoma" pitchFamily="34" charset="0"/>
              </a:rPr>
              <a:t>Fundamentals of Web Application Modeling</a:t>
            </a:r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sp>
        <p:nvSpPr>
          <p:cNvPr id="5" name="Content Placeholder 2"/>
          <p:cNvSpPr>
            <a:spLocks noGrp="1"/>
          </p:cNvSpPr>
          <p:nvPr>
            <p:ph idx="1"/>
          </p:nvPr>
        </p:nvSpPr>
        <p:spPr>
          <a:xfrm>
            <a:off x="381000" y="1371600"/>
            <a:ext cx="8458200" cy="4343400"/>
          </a:xfrm>
        </p:spPr>
        <p:txBody>
          <a:bodyPr>
            <a:normAutofit/>
          </a:bodyPr>
          <a:lstStyle/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4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Why application modeling?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Requirements elicitation and documenting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Reduce complexity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Document design decisions</a:t>
            </a:r>
          </a:p>
          <a:p>
            <a:pPr lvl="1"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r>
              <a:rPr lang="en-US" sz="2000" b="1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Facilitate communication among team members</a:t>
            </a:r>
          </a:p>
          <a:p>
            <a:pPr algn="just">
              <a:buClr>
                <a:srgbClr val="15D570"/>
              </a:buClr>
              <a:buSzPct val="75000"/>
              <a:buFont typeface="Wingdings" pitchFamily="2" charset="2"/>
              <a:buChar char="q"/>
            </a:pPr>
            <a:endParaRPr lang="en-US" sz="2000" b="1" dirty="0" smtClean="0">
              <a:solidFill>
                <a:srgbClr val="00B0F0"/>
              </a:solidFill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8562</TotalTime>
  <Words>1005</Words>
  <Application>Microsoft Office PowerPoint</Application>
  <PresentationFormat>On-screen Show (4:3)</PresentationFormat>
  <Paragraphs>191</Paragraphs>
  <Slides>31</Slides>
  <Notes>26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31</vt:i4>
      </vt:variant>
    </vt:vector>
  </HeadingPairs>
  <TitlesOfParts>
    <vt:vector size="32" baseType="lpstr">
      <vt:lpstr>Office Theme</vt:lpstr>
      <vt:lpstr>Slide 1</vt:lpstr>
      <vt:lpstr>Lecture Outline</vt:lpstr>
      <vt:lpstr>QUIZ 1</vt:lpstr>
      <vt:lpstr>QUIZ 1</vt:lpstr>
      <vt:lpstr>QUIZ 1</vt:lpstr>
      <vt:lpstr>Fundamentals of Web Application Modeling</vt:lpstr>
      <vt:lpstr>Fundamentals of Web Application Modeling</vt:lpstr>
      <vt:lpstr>Fundamentals of Web Application Modeling</vt:lpstr>
      <vt:lpstr>Fundamentals of Web Application Modeling</vt:lpstr>
      <vt:lpstr>Fundamentals of Web Application Modeling</vt:lpstr>
      <vt:lpstr>Fundamentals of Web Application Modeling</vt:lpstr>
      <vt:lpstr>Fundamentals of Web Application Modeling</vt:lpstr>
      <vt:lpstr>Fundamentals of Web Application Modeling</vt:lpstr>
      <vt:lpstr>Requirements Modeling of Web Application</vt:lpstr>
      <vt:lpstr>Requirements Modeling of Web Application</vt:lpstr>
      <vt:lpstr>Requirements Modeling of Web Application</vt:lpstr>
      <vt:lpstr>Requirements Modeling of Web Application</vt:lpstr>
      <vt:lpstr>Requirements Modeling of Web Application</vt:lpstr>
      <vt:lpstr>Requirements Modeling of Web Application</vt:lpstr>
      <vt:lpstr>Requirements Modeling of Web Application</vt:lpstr>
      <vt:lpstr>Requirements Modeling of Web Application</vt:lpstr>
      <vt:lpstr>Requirements Modeling of Web Application</vt:lpstr>
      <vt:lpstr>Requirements Modeling of Web Application</vt:lpstr>
      <vt:lpstr>Slide 24</vt:lpstr>
      <vt:lpstr>Slide 25</vt:lpstr>
      <vt:lpstr>Requirements Modeling of Web Application</vt:lpstr>
      <vt:lpstr>Requirements Modeling of Web Application</vt:lpstr>
      <vt:lpstr>Requirements Modeling of Web Application</vt:lpstr>
      <vt:lpstr>Slide 29</vt:lpstr>
      <vt:lpstr>Requirements Modeling of Web Application</vt:lpstr>
      <vt:lpstr>Slide 31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TCP Presentation 1</dc:title>
  <dc:creator>Muhammad Murtaza</dc:creator>
  <dc:description>Team Sequoia</dc:description>
  <cp:lastModifiedBy>Naveed</cp:lastModifiedBy>
  <cp:revision>2252</cp:revision>
  <dcterms:created xsi:type="dcterms:W3CDTF">2006-08-16T00:00:00Z</dcterms:created>
  <dcterms:modified xsi:type="dcterms:W3CDTF">2016-11-02T14:19:36Z</dcterms:modified>
</cp:coreProperties>
</file>