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75" r:id="rId3"/>
    <p:sldId id="366" r:id="rId4"/>
    <p:sldId id="510" r:id="rId5"/>
    <p:sldId id="511" r:id="rId6"/>
    <p:sldId id="508" r:id="rId7"/>
    <p:sldId id="376" r:id="rId8"/>
    <p:sldId id="488" r:id="rId9"/>
    <p:sldId id="489" r:id="rId10"/>
    <p:sldId id="468" r:id="rId11"/>
    <p:sldId id="490" r:id="rId12"/>
    <p:sldId id="491" r:id="rId13"/>
    <p:sldId id="492" r:id="rId14"/>
    <p:sldId id="457" r:id="rId15"/>
    <p:sldId id="458" r:id="rId16"/>
    <p:sldId id="493" r:id="rId17"/>
    <p:sldId id="494" r:id="rId18"/>
    <p:sldId id="495" r:id="rId19"/>
    <p:sldId id="496" r:id="rId20"/>
    <p:sldId id="497" r:id="rId21"/>
    <p:sldId id="498" r:id="rId22"/>
    <p:sldId id="499" r:id="rId23"/>
    <p:sldId id="500" r:id="rId24"/>
    <p:sldId id="501" r:id="rId25"/>
    <p:sldId id="509" r:id="rId26"/>
    <p:sldId id="502" r:id="rId27"/>
    <p:sldId id="503" r:id="rId28"/>
    <p:sldId id="504" r:id="rId29"/>
    <p:sldId id="505" r:id="rId30"/>
    <p:sldId id="506" r:id="rId31"/>
    <p:sldId id="507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660"/>
    <a:srgbClr val="2EEA88"/>
    <a:srgbClr val="078B43"/>
    <a:srgbClr val="15D570"/>
    <a:srgbClr val="006600"/>
    <a:srgbClr val="577220"/>
    <a:srgbClr val="0D9FB3"/>
    <a:srgbClr val="0066FF"/>
    <a:srgbClr val="AABC04"/>
    <a:srgbClr val="00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 autoAdjust="0"/>
    <p:restoredTop sz="90141" autoAdjust="0"/>
  </p:normalViewPr>
  <p:slideViewPr>
    <p:cSldViewPr>
      <p:cViewPr>
        <p:scale>
          <a:sx n="75" d="100"/>
          <a:sy n="75" d="100"/>
        </p:scale>
        <p:origin x="-366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8CDB2-2D6C-4003-9558-3CD506DAF1F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C5FC59-8444-4E31-8B9E-8646A9327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C5FC59-8444-4E31-8B9E-8646A932721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534400" cy="714500"/>
          </a:xfrm>
        </p:spPr>
        <p:txBody>
          <a:bodyPr/>
          <a:lstStyle>
            <a:lvl1pPr algn="l">
              <a:defRPr b="1">
                <a:solidFill>
                  <a:srgbClr val="57722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1"/>
            <a:ext cx="8458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tif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7391400" y="104001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>
                    <a:lumMod val="95000"/>
                  </a:schemeClr>
                </a:solidFill>
              </a:rPr>
              <a:t>Web</a:t>
            </a:r>
            <a:r>
              <a:rPr lang="en-US" sz="1200" b="1" baseline="0" dirty="0" smtClean="0">
                <a:solidFill>
                  <a:schemeClr val="bg1">
                    <a:lumMod val="95000"/>
                  </a:schemeClr>
                </a:solidFill>
              </a:rPr>
              <a:t> Engineering (CS-666)</a:t>
            </a:r>
            <a:endParaRPr lang="en-US" sz="1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5" name="TextBox 14"/>
          <p:cNvSpPr txBox="1"/>
          <p:nvPr userDrawn="1"/>
        </p:nvSpPr>
        <p:spPr>
          <a:xfrm>
            <a:off x="990600" y="6324600"/>
            <a:ext cx="39624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</a:rPr>
              <a:t>PMAS-Arid Agriculture University,</a:t>
            </a:r>
            <a:r>
              <a:rPr lang="en-US" sz="1500" b="1" baseline="0" dirty="0" smtClean="0">
                <a:solidFill>
                  <a:schemeClr val="bg1">
                    <a:lumMod val="95000"/>
                  </a:schemeClr>
                </a:solidFill>
              </a:rPr>
              <a:t> Rawalpindi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dirty="0" smtClean="0">
                <a:solidFill>
                  <a:srgbClr val="2EEA88"/>
                </a:solidFill>
              </a:rPr>
              <a:t>University Institute</a:t>
            </a:r>
            <a:r>
              <a:rPr lang="en-US" sz="1400" b="1" i="1" baseline="0" dirty="0" smtClean="0">
                <a:solidFill>
                  <a:srgbClr val="2EEA88"/>
                </a:solidFill>
              </a:rPr>
              <a:t> of Information Technology</a:t>
            </a:r>
            <a:endParaRPr lang="en-US" sz="1400" b="1" i="1" dirty="0" smtClean="0">
              <a:solidFill>
                <a:srgbClr val="2EEA88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b="1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 descr="C:\Users\Naveed\Desktop\logo (1).pn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5715000"/>
            <a:ext cx="1076724" cy="1066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2667000"/>
            <a:ext cx="4038600" cy="533400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chemeClr val="tx1"/>
                </a:solidFill>
                <a:latin typeface="+mj-lt"/>
              </a:rPr>
              <a:t>Web Engineering</a:t>
            </a:r>
            <a:endParaRPr lang="en-U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4838700" y="990600"/>
            <a:ext cx="358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2" name="Picture 4" descr="http://www.stoimen.com/blog/wp-content/uploads/2011/04/http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838200"/>
            <a:ext cx="1295400" cy="8559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5" name="Picture 7" descr="C:\Users\Qamar\Desktop\web-desig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09600"/>
            <a:ext cx="2311400" cy="1733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733800" y="3581400"/>
            <a:ext cx="2438400" cy="53340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Lecture-05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6325" y="1838325"/>
            <a:ext cx="69913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dimensions of Traditional Application</a:t>
            </a:r>
          </a:p>
          <a:p>
            <a:pPr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" y="4653915"/>
            <a:ext cx="685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Levels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the “how” &amp; “what” of an application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Aspects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objects, attributes, and relationships; function &amp; processes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Phases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Development cycle</a:t>
            </a:r>
          </a:p>
          <a:p>
            <a:r>
              <a:rPr lang="en-US" sz="1000" b="1" dirty="0" smtClean="0"/>
              <a:t>.</a:t>
            </a:r>
            <a:endParaRPr lang="en-US" sz="1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790700"/>
            <a:ext cx="70104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dimensions of Web Application</a:t>
            </a:r>
          </a:p>
          <a:p>
            <a:pPr algn="just">
              <a:buClr>
                <a:srgbClr val="15D570"/>
              </a:buClr>
              <a:buSzPct val="75000"/>
              <a:buNone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267200"/>
            <a:ext cx="8915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00B0F0"/>
                </a:solidFill>
              </a:rPr>
              <a:t>Levels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Information, node/link structure, UI &amp; page layout separate.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Aspects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Same as Software Applications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Phases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Approach depends upon type of application</a:t>
            </a:r>
          </a:p>
          <a:p>
            <a:r>
              <a:rPr lang="en-US" sz="1600" b="1" dirty="0" smtClean="0">
                <a:solidFill>
                  <a:srgbClr val="00B0F0"/>
                </a:solidFill>
              </a:rPr>
              <a:t>Customization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 – Context information (user’s preferences, bandwidth restriction, device characteristic etc.) and allow to adopt web application accordingly Influence other three dimensions </a:t>
            </a:r>
          </a:p>
          <a:p>
            <a:r>
              <a:rPr lang="en-US" sz="1000" b="1" dirty="0" smtClean="0"/>
              <a:t>.</a:t>
            </a:r>
            <a:endParaRPr lang="en-US" sz="10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UML?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“The Unified Modeling Language is a visual object oriented language for specifying and documenting the artifacts of systems” 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UML allows to specify the aspects of a software system in the form of models, and uses various diagrams to represent them graphically. 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UML has two types of diagrams:</a:t>
            </a:r>
            <a:endParaRPr lang="en-US" sz="6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structural diagrams such as class diagrams, component diagrams, composite structure diagrams, and deployment diagrams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</a:rPr>
              <a:t>behavioral diagrams, such as use case diagrams, state machine diagrams, and activity diagrams</a:t>
            </a:r>
            <a:endParaRPr lang="en-US" sz="5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For Web-centric modeling, UML is used with some extensions from UWE (UML-based web engineering)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http://uwe.pst.ifi.lmu.de/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Requirements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Use-case diagram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Activity diagram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Content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Class diagram 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State machine diagram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Hypertext Modeling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To model nodes and navigational structure among them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Presentation Modeling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Model user interface, page-layout</a:t>
            </a:r>
            <a:endParaRPr lang="en-US" sz="5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5638800"/>
            <a:ext cx="52346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F0"/>
                </a:solidFill>
              </a:rPr>
              <a:t>Modeling activities for Web Application</a:t>
            </a:r>
            <a:endParaRPr lang="en-US" sz="24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  <a:endParaRPr lang="en-US" sz="32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Use cases are the preferred modeling technique for functional requirements.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overall functionality of a Web application is modeled as a set of use cases, which describe the Web application requirements from the actors’ (people and other systems) perspectives.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Additionally, use cases can be supplemented by UML activity diagrams to describe the functional requirements in more detail.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One peculiarity of Web application requirements is navigation functionality, which allows the user to navigate through the hypertext and to find nodes.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Therefore, for web application separate functional use cases from navigational use cases.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Use-case Diagram: 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 goal of the diagram is to provide a high-level explanation of the relationship between the system and the outside world (set goals).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B0F0"/>
                </a:solidFill>
              </a:rPr>
              <a:t>Activity diagram:</a:t>
            </a: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a graphical representation of workflows of stepwise activities and actions with support for choice, iteration and concurrency.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Use-case Diagram (Components)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 system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 case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task referred to as the use case that represents a feature needed in a software system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1905000"/>
            <a:ext cx="1828800" cy="10668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System Name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2400" y="4648200"/>
            <a:ext cx="3429000" cy="1066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876800" y="49530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Use-case title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Use-case Diagram (Components)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actor(s)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who trigger the use case to activate.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400" b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communication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line to show how the actors communicate with the use case.</a:t>
            </a: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828800" y="2362200"/>
            <a:ext cx="381000" cy="304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19300" y="2667000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1752600" y="3268579"/>
            <a:ext cx="2667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38350" y="3276600"/>
            <a:ext cx="3429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714500" y="2919663"/>
            <a:ext cx="609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209674" y="2466474"/>
            <a:ext cx="1752600" cy="1066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&lt;&lt;actor&gt;&gt;</a:t>
            </a: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HR system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3505200" y="53340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Lecture Outline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77200" cy="41148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QUIZ 1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Fundamentals of Web Application Modeling</a:t>
            </a:r>
          </a:p>
          <a:p>
            <a:pPr algn="just">
              <a:lnSpc>
                <a:spcPct val="150000"/>
              </a:lnSpc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Requirements Modeling of Web Application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Use-case Diagram (Components)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include relationship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represents the inclusion of the functionality of one use case within another.</a:t>
            </a: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The</a:t>
            </a:r>
            <a:r>
              <a:rPr lang="en-GB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GB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extend relationship </a:t>
            </a:r>
            <a:r>
              <a:rPr lang="en-GB" sz="2400" b="1" dirty="0" smtClean="0">
                <a:latin typeface="Calibri" pitchFamily="34" charset="0"/>
                <a:cs typeface="Calibri" pitchFamily="34" charset="0"/>
              </a:rPr>
              <a:t>represents the extension of the use case to include optional functionality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.</a:t>
            </a: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804738" y="3009900"/>
            <a:ext cx="1752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708358" y="2982190"/>
            <a:ext cx="1772653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443038" y="28252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&lt;&lt;include&gt;&gt;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1804738" y="3130034"/>
            <a:ext cx="1953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include use-case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836347" y="3120008"/>
            <a:ext cx="1900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base use-case</a:t>
            </a:r>
            <a:endParaRPr lang="en-US" b="1" dirty="0"/>
          </a:p>
        </p:txBody>
      </p:sp>
      <p:pic>
        <p:nvPicPr>
          <p:cNvPr id="22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7338" y="3267939"/>
            <a:ext cx="1151020" cy="16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Oval 22"/>
          <p:cNvSpPr/>
          <p:nvPr/>
        </p:nvSpPr>
        <p:spPr>
          <a:xfrm>
            <a:off x="1604211" y="5105400"/>
            <a:ext cx="1752600" cy="609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584032" y="5053263"/>
            <a:ext cx="2350168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3380874" y="4920734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&lt;&lt;extend&gt;&gt;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1832810" y="5225534"/>
            <a:ext cx="161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Base use-case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4708358" y="5211497"/>
            <a:ext cx="222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Extension use-case</a:t>
            </a:r>
            <a:endParaRPr lang="en-US" b="1" dirty="0"/>
          </a:p>
        </p:txBody>
      </p:sp>
      <p:pic>
        <p:nvPicPr>
          <p:cNvPr id="28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11" y="5353050"/>
            <a:ext cx="1227221" cy="177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Use-case Diagram (Components)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A 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use-case-generalization</a:t>
            </a:r>
            <a:r>
              <a:rPr lang="en-US" sz="2400" b="1" dirty="0" smtClean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 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is a relationship from a child use case to a parent use case, specifying how a child can specialize all behavior and characteristics described for the parent.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4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1447800" y="3505200"/>
            <a:ext cx="1981200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Generalized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0" name="Isosceles Triangle 29"/>
          <p:cNvSpPr/>
          <p:nvPr/>
        </p:nvSpPr>
        <p:spPr>
          <a:xfrm>
            <a:off x="2438400" y="4191000"/>
            <a:ext cx="114300" cy="381000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30" idx="3"/>
          </p:cNvCxnSpPr>
          <p:nvPr/>
        </p:nvCxnSpPr>
        <p:spPr>
          <a:xfrm>
            <a:off x="2495550" y="457200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1475874" y="5029200"/>
            <a:ext cx="1876926" cy="685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Specialized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5657850" y="3781563"/>
            <a:ext cx="3810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5848350" y="4086363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581650" y="4687942"/>
            <a:ext cx="2667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867400" y="4695963"/>
            <a:ext cx="3429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5543550" y="4339026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7543800" y="3783568"/>
            <a:ext cx="381000" cy="3048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>
            <a:off x="7734300" y="4088368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>
            <a:off x="7467600" y="4689947"/>
            <a:ext cx="2667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753350" y="4697968"/>
            <a:ext cx="34290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7429500" y="4341031"/>
            <a:ext cx="609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Isosceles Triangle 42"/>
          <p:cNvSpPr/>
          <p:nvPr/>
        </p:nvSpPr>
        <p:spPr>
          <a:xfrm rot="16200000">
            <a:off x="6232864" y="4229738"/>
            <a:ext cx="305802" cy="322849"/>
          </a:xfrm>
          <a:prstGeom prst="triangl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>
            <a:stCxn id="43" idx="3"/>
          </p:cNvCxnSpPr>
          <p:nvPr/>
        </p:nvCxnSpPr>
        <p:spPr>
          <a:xfrm flipV="1">
            <a:off x="6547190" y="4391162"/>
            <a:ext cx="882310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410200" y="5193268"/>
            <a:ext cx="9755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user</a:t>
            </a:r>
            <a:endParaRPr lang="en-US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7162800" y="5122902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Registered user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Use-case Diagram (Components: Web Specific)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latin typeface="Calibri" pitchFamily="34" charset="0"/>
              </a:rPr>
              <a:t>UWE provides 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</a:rPr>
              <a:t>&lt;&lt;browsing&gt;&gt;</a:t>
            </a:r>
            <a:r>
              <a:rPr lang="en-US" sz="2600" b="1" dirty="0" smtClean="0">
                <a:latin typeface="Calibri" pitchFamily="34" charset="0"/>
              </a:rPr>
              <a:t> to represent a navigational use-case while 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</a:rPr>
              <a:t>&lt;&lt;processing&gt;&gt;</a:t>
            </a:r>
            <a:r>
              <a:rPr lang="en-US" sz="2600" b="1" dirty="0" smtClean="0">
                <a:latin typeface="Calibri" pitchFamily="34" charset="0"/>
              </a:rPr>
              <a:t> to represent a functional use-case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Use-case Diagram (Example)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Consider an online video sharing system: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Users can search and view the videos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user must be a register user to share videos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52525" y="476250"/>
            <a:ext cx="6838950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" name="Picture 3" descr="UseClassDiagra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34521"/>
            <a:ext cx="5867400" cy="52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Activity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 </a:t>
            </a:r>
            <a:r>
              <a:rPr lang="en-US" sz="2600" b="1" dirty="0" smtClean="0">
                <a:solidFill>
                  <a:srgbClr val="FF0000"/>
                </a:solidFill>
              </a:rPr>
              <a:t>activity</a:t>
            </a: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is a step in a process where some work is getting done.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24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transition</a:t>
            </a:r>
            <a:r>
              <a:rPr lang="en-US" sz="2400" b="1" dirty="0" smtClean="0">
                <a:latin typeface="Calibri" pitchFamily="34" charset="0"/>
                <a:cs typeface="Calibri" pitchFamily="34" charset="0"/>
              </a:rPr>
              <a:t> takes place because the activity is completed</a:t>
            </a:r>
          </a:p>
          <a:p>
            <a:pPr lvl="1" algn="just">
              <a:buClr>
                <a:srgbClr val="15D570"/>
              </a:buClr>
              <a:buSzPct val="75000"/>
              <a:buNone/>
            </a:pP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352800" y="2943725"/>
            <a:ext cx="2209800" cy="53759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81138" y="3027855"/>
            <a:ext cx="163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activity</a:t>
            </a:r>
            <a:endParaRPr lang="en-US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505200" y="4495800"/>
            <a:ext cx="1905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ounded Rectangle 9"/>
          <p:cNvSpPr/>
          <p:nvPr/>
        </p:nvSpPr>
        <p:spPr>
          <a:xfrm>
            <a:off x="1600200" y="4953000"/>
            <a:ext cx="2335606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Read a page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3935806" y="5219700"/>
            <a:ext cx="162679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ounded Rectangle 11"/>
          <p:cNvSpPr/>
          <p:nvPr/>
        </p:nvSpPr>
        <p:spPr>
          <a:xfrm>
            <a:off x="5562600" y="4953000"/>
            <a:ext cx="24384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Turn the page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>
            <a:endCxn id="10" idx="0"/>
          </p:cNvCxnSpPr>
          <p:nvPr/>
        </p:nvCxnSpPr>
        <p:spPr>
          <a:xfrm>
            <a:off x="2768003" y="4648200"/>
            <a:ext cx="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768003" y="4648200"/>
            <a:ext cx="370899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77000" y="4648200"/>
            <a:ext cx="0" cy="304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Activity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A guard </a:t>
            </a:r>
            <a:r>
              <a:rPr lang="en-US" sz="2600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condition</a:t>
            </a: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 can be assigned to a transition to restrict use of the transition</a:t>
            </a: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38200" y="3733800"/>
            <a:ext cx="28194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Learn driving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" name="Straight Arrow Connector 6"/>
          <p:cNvCxnSpPr>
            <a:stCxn id="6" idx="3"/>
          </p:cNvCxnSpPr>
          <p:nvPr/>
        </p:nvCxnSpPr>
        <p:spPr>
          <a:xfrm>
            <a:off x="3657600" y="4000500"/>
            <a:ext cx="2362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ounded Rectangle 7"/>
          <p:cNvSpPr/>
          <p:nvPr/>
        </p:nvSpPr>
        <p:spPr>
          <a:xfrm>
            <a:off x="6019800" y="3733800"/>
            <a:ext cx="2667000" cy="53340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Drive the car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0000" y="3372489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[get driving license]</a:t>
            </a:r>
            <a:endParaRPr lang="en-US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Activity Diagram (Elements)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latin typeface="Calibri" pitchFamily="34" charset="0"/>
                <a:cs typeface="Calibri" pitchFamily="34" charset="0"/>
              </a:rPr>
              <a:t>Decision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Merge Point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itchFamily="34" charset="0"/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rPr>
              <a:t>Start and end</a:t>
            </a: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Flowchart: Decision 9"/>
          <p:cNvSpPr/>
          <p:nvPr/>
        </p:nvSpPr>
        <p:spPr>
          <a:xfrm>
            <a:off x="5562600" y="2209800"/>
            <a:ext cx="1600200" cy="838200"/>
          </a:xfrm>
          <a:prstGeom prst="flowChartDecision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10" idx="3"/>
          </p:cNvCxnSpPr>
          <p:nvPr/>
        </p:nvCxnSpPr>
        <p:spPr>
          <a:xfrm>
            <a:off x="7162800" y="26289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>
            <a:off x="4191000" y="2628900"/>
            <a:ext cx="13716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676650"/>
            <a:ext cx="2857500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Oval 17"/>
          <p:cNvSpPr/>
          <p:nvPr/>
        </p:nvSpPr>
        <p:spPr>
          <a:xfrm>
            <a:off x="4876800" y="5410200"/>
            <a:ext cx="228600" cy="2286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5105400" y="5524500"/>
            <a:ext cx="7620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477000" y="5524500"/>
            <a:ext cx="838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7315200" y="5410200"/>
            <a:ext cx="304800" cy="228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5472363"/>
            <a:ext cx="152400" cy="1143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162800" y="2628900"/>
            <a:ext cx="1219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817867"/>
            <a:ext cx="8915400" cy="4430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QUIZ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642" y="3581400"/>
            <a:ext cx="898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List and describe product based characteristics of a Web Application?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98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Duration: 20 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971800"/>
            <a:ext cx="17972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MCS-3 (Morning)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Requirements Modeling of Web Application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4196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600" b="1" dirty="0" smtClean="0">
                <a:solidFill>
                  <a:srgbClr val="00B0F0"/>
                </a:solidFill>
              </a:rPr>
              <a:t>Activity Diagram (Elements: Web Specifics)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UWE activity diagram elements: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userAction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: user’s action  or response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systemAction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: system’s action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displayAction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: display action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navigationAction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: navigation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displayPin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: output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err="1" smtClean="0">
                <a:solidFill>
                  <a:srgbClr val="FF0000"/>
                </a:solidFill>
              </a:rPr>
              <a:t>interactionPin</a:t>
            </a: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: input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600" b="1" dirty="0" smtClean="0">
              <a:latin typeface="Calibri" pitchFamily="34" charset="0"/>
            </a:endParaRP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1600" b="1" dirty="0" smtClean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4" name="Picture 9" descr="userActi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35688" y="2294144"/>
            <a:ext cx="593312" cy="296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0" descr="systemAc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97703"/>
            <a:ext cx="4572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1" descr="displayAc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5245" y="3019045"/>
            <a:ext cx="409955" cy="409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navigationActi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4290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13" descr="displayPin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733800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14" descr="interactionPin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3124200" y="4114800"/>
            <a:ext cx="38100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375" y="533400"/>
            <a:ext cx="8505825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QUIZ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642" y="3581400"/>
            <a:ext cx="8988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List and describe product based characteristics of a Web Application?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98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Duration: </a:t>
            </a:r>
            <a:r>
              <a:rPr lang="en-US" b="1" dirty="0" smtClean="0">
                <a:solidFill>
                  <a:srgbClr val="FF0000"/>
                </a:solidFill>
              </a:rPr>
              <a:t>15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971800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MCS-3 </a:t>
            </a:r>
            <a:r>
              <a:rPr lang="en-US" dirty="0" smtClean="0"/>
              <a:t>(M)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QUIZ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5642" y="3581400"/>
            <a:ext cx="86569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List and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describe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usage based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characteristics of a Web Application?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77000" y="5257800"/>
            <a:ext cx="1981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Duration: </a:t>
            </a:r>
            <a:r>
              <a:rPr lang="en-US" b="1" dirty="0" smtClean="0">
                <a:solidFill>
                  <a:srgbClr val="FF0000"/>
                </a:solidFill>
              </a:rPr>
              <a:t>15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min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57600" y="2971800"/>
            <a:ext cx="1745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MCS-3 </a:t>
            </a:r>
            <a:r>
              <a:rPr lang="en-US" dirty="0" smtClean="0"/>
              <a:t>(</a:t>
            </a:r>
            <a:r>
              <a:rPr lang="en-US" dirty="0" err="1" smtClean="0"/>
              <a:t>EVening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9144000" cy="1905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15D57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66800"/>
            <a:ext cx="8534400" cy="714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Modeling is aimed at providing a specification of a system to be built in a degree of detail sufficient for that system’s implementation. 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 model represents the relevant aspects of the system in a simplified and – ideally – comprehensible manner.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System Modeling is the process of developing abstract models of a system.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That means representing system using graphical notations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UML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Models are used during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 phase to derive system requirements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use-case diagram, activity diagram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Design phase to describe the system to engineers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class diagrams, sequence diagrams etc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After implementation</a:t>
            </a:r>
          </a:p>
          <a:p>
            <a:pPr lvl="2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to document system’s structure and operation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534400" cy="5334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Fundamentals of Web Application Modeling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458200" cy="4343400"/>
          </a:xfrm>
        </p:spPr>
        <p:txBody>
          <a:bodyPr>
            <a:normAutofit/>
          </a:bodyPr>
          <a:lstStyle/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Why application modeling?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Requirements elicitation and documenting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Reduce complexity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Document design decisions</a:t>
            </a:r>
          </a:p>
          <a:p>
            <a:pPr lvl="1"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r>
              <a:rPr 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Facilitate communication among team members</a:t>
            </a:r>
          </a:p>
          <a:p>
            <a:pPr algn="just">
              <a:buClr>
                <a:srgbClr val="15D570"/>
              </a:buClr>
              <a:buSzPct val="75000"/>
              <a:buFont typeface="Wingdings" pitchFamily="2" charset="2"/>
              <a:buChar char="q"/>
            </a:pPr>
            <a:endParaRPr lang="en-US" sz="2000" b="1" dirty="0" smtClean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8562</TotalTime>
  <Words>1005</Words>
  <Application>Microsoft Office PowerPoint</Application>
  <PresentationFormat>On-screen Show (4:3)</PresentationFormat>
  <Paragraphs>191</Paragraphs>
  <Slides>31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Slide 1</vt:lpstr>
      <vt:lpstr>Lecture Outline</vt:lpstr>
      <vt:lpstr>QUIZ 1</vt:lpstr>
      <vt:lpstr>QUIZ 1</vt:lpstr>
      <vt:lpstr>QUIZ 1</vt:lpstr>
      <vt:lpstr>Fundamentals of Web Application Modeling</vt:lpstr>
      <vt:lpstr>Fundamentals of Web Application Modeling</vt:lpstr>
      <vt:lpstr>Fundamentals of Web Application Modeling</vt:lpstr>
      <vt:lpstr>Fundamentals of Web Application Modeling</vt:lpstr>
      <vt:lpstr>Fundamentals of Web Application Modeling</vt:lpstr>
      <vt:lpstr>Fundamentals of Web Application Modeling</vt:lpstr>
      <vt:lpstr>Fundamentals of Web Application Modeling</vt:lpstr>
      <vt:lpstr>Fundamentals of Web Application Modeling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Requirements Modeling of Web Application</vt:lpstr>
      <vt:lpstr>Slide 24</vt:lpstr>
      <vt:lpstr>Slide 25</vt:lpstr>
      <vt:lpstr>Requirements Modeling of Web Application</vt:lpstr>
      <vt:lpstr>Requirements Modeling of Web Application</vt:lpstr>
      <vt:lpstr>Requirements Modeling of Web Application</vt:lpstr>
      <vt:lpstr>Slide 29</vt:lpstr>
      <vt:lpstr>Requirements Modeling of Web Application</vt:lpstr>
      <vt:lpstr>Slide 31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Presentation 1</dc:title>
  <dc:creator>Muhammad Murtaza</dc:creator>
  <dc:description>Team Sequoia</dc:description>
  <cp:lastModifiedBy>Naveed</cp:lastModifiedBy>
  <cp:revision>2252</cp:revision>
  <dcterms:created xsi:type="dcterms:W3CDTF">2006-08-16T00:00:00Z</dcterms:created>
  <dcterms:modified xsi:type="dcterms:W3CDTF">2016-11-02T14:19:36Z</dcterms:modified>
</cp:coreProperties>
</file>