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75" r:id="rId3"/>
    <p:sldId id="366" r:id="rId4"/>
    <p:sldId id="376" r:id="rId5"/>
    <p:sldId id="468" r:id="rId6"/>
    <p:sldId id="469" r:id="rId7"/>
    <p:sldId id="470" r:id="rId8"/>
    <p:sldId id="471" r:id="rId9"/>
    <p:sldId id="472" r:id="rId10"/>
    <p:sldId id="457" r:id="rId11"/>
    <p:sldId id="458" r:id="rId12"/>
    <p:sldId id="473" r:id="rId13"/>
    <p:sldId id="474" r:id="rId14"/>
    <p:sldId id="475" r:id="rId15"/>
    <p:sldId id="476" r:id="rId16"/>
    <p:sldId id="477" r:id="rId17"/>
    <p:sldId id="478" r:id="rId18"/>
    <p:sldId id="479" r:id="rId19"/>
    <p:sldId id="480" r:id="rId20"/>
    <p:sldId id="481" r:id="rId21"/>
    <p:sldId id="482" r:id="rId22"/>
    <p:sldId id="483" r:id="rId23"/>
    <p:sldId id="484" r:id="rId24"/>
    <p:sldId id="485" r:id="rId25"/>
    <p:sldId id="4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B660"/>
    <a:srgbClr val="2EEA88"/>
    <a:srgbClr val="078B43"/>
    <a:srgbClr val="15D570"/>
    <a:srgbClr val="006600"/>
    <a:srgbClr val="577220"/>
    <a:srgbClr val="0D9FB3"/>
    <a:srgbClr val="0066FF"/>
    <a:srgbClr val="AABC04"/>
    <a:srgbClr val="00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4" autoAdjust="0"/>
    <p:restoredTop sz="90141" autoAdjust="0"/>
  </p:normalViewPr>
  <p:slideViewPr>
    <p:cSldViewPr>
      <p:cViewPr>
        <p:scale>
          <a:sx n="75" d="100"/>
          <a:sy n="75" d="100"/>
        </p:scale>
        <p:origin x="-12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8CDB2-2D6C-4003-9558-3CD506DAF1F9}" type="datetimeFigureOut">
              <a:rPr lang="en-US" smtClean="0"/>
              <a:pPr/>
              <a:t>10/25/2016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5FC59-8444-4E31-8B9E-8646A932721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3C5FC59-8444-4E31-8B9E-8646A9327217}"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714500"/>
          </a:xfrm>
        </p:spPr>
        <p:txBody>
          <a:bodyPr/>
          <a:lstStyle>
            <a:lvl1pPr algn="l">
              <a:defRPr b="1">
                <a:solidFill>
                  <a:srgbClr val="57722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371601"/>
            <a:ext cx="8458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Box 10"/>
          <p:cNvSpPr txBox="1"/>
          <p:nvPr userDrawn="1"/>
        </p:nvSpPr>
        <p:spPr>
          <a:xfrm>
            <a:off x="7391400" y="104001"/>
            <a:ext cx="1828800" cy="276999"/>
          </a:xfrm>
          <a:prstGeom prst="rect">
            <a:avLst/>
          </a:prstGeom>
          <a:noFill/>
        </p:spPr>
        <p:txBody>
          <a:bodyPr wrap="square" rtlCol="0">
            <a:spAutoFit/>
          </a:bodyPr>
          <a:lstStyle/>
          <a:p>
            <a:r>
              <a:rPr lang="en-US" sz="1200" b="1" dirty="0" smtClean="0">
                <a:solidFill>
                  <a:schemeClr val="bg1">
                    <a:lumMod val="95000"/>
                  </a:schemeClr>
                </a:solidFill>
              </a:rPr>
              <a:t>Web</a:t>
            </a:r>
            <a:r>
              <a:rPr lang="en-US" sz="1200" b="1" baseline="0" dirty="0" smtClean="0">
                <a:solidFill>
                  <a:schemeClr val="bg1">
                    <a:lumMod val="95000"/>
                  </a:schemeClr>
                </a:solidFill>
              </a:rPr>
              <a:t> Engineering (CS-666)</a:t>
            </a:r>
            <a:endParaRPr lang="en-US" sz="1200" b="1" dirty="0">
              <a:solidFill>
                <a:schemeClr val="bg1">
                  <a:lumMod val="95000"/>
                </a:schemeClr>
              </a:solidFill>
            </a:endParaRPr>
          </a:p>
        </p:txBody>
      </p:sp>
      <p:sp>
        <p:nvSpPr>
          <p:cNvPr id="15" name="TextBox 14"/>
          <p:cNvSpPr txBox="1"/>
          <p:nvPr userDrawn="1"/>
        </p:nvSpPr>
        <p:spPr>
          <a:xfrm>
            <a:off x="990600" y="6324600"/>
            <a:ext cx="3962400" cy="754053"/>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dirty="0" smtClean="0">
                <a:solidFill>
                  <a:schemeClr val="bg1">
                    <a:lumMod val="95000"/>
                  </a:schemeClr>
                </a:solidFill>
              </a:rPr>
              <a:t>PMAS-Arid Agriculture University,</a:t>
            </a:r>
            <a:r>
              <a:rPr lang="en-US" sz="1500" b="1" baseline="0" dirty="0" smtClean="0">
                <a:solidFill>
                  <a:schemeClr val="bg1">
                    <a:lumMod val="95000"/>
                  </a:schemeClr>
                </a:solidFill>
              </a:rPr>
              <a:t> Rawalpindi</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solidFill>
                  <a:srgbClr val="2EEA88"/>
                </a:solidFill>
              </a:rPr>
              <a:t>University Institute</a:t>
            </a:r>
            <a:r>
              <a:rPr lang="en-US" sz="1400" b="1" i="1" baseline="0" dirty="0" smtClean="0">
                <a:solidFill>
                  <a:srgbClr val="2EEA88"/>
                </a:solidFill>
              </a:rPr>
              <a:t> of Information Technology</a:t>
            </a:r>
            <a:endParaRPr lang="en-US" sz="1400" b="1" i="1" dirty="0" smtClean="0">
              <a:solidFill>
                <a:srgbClr val="2EEA88"/>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bg1">
                  <a:lumMod val="95000"/>
                </a:schemeClr>
              </a:solidFill>
            </a:endParaRPr>
          </a:p>
        </p:txBody>
      </p:sp>
      <p:pic>
        <p:nvPicPr>
          <p:cNvPr id="1026" name="Picture 2" descr="C:\Users\Naveed\Desktop\logo (1).png"/>
          <p:cNvPicPr>
            <a:picLocks noChangeAspect="1" noChangeArrowheads="1"/>
          </p:cNvPicPr>
          <p:nvPr userDrawn="1"/>
        </p:nvPicPr>
        <p:blipFill>
          <a:blip r:embed="rId5" cstate="print"/>
          <a:srcRect/>
          <a:stretch>
            <a:fillRect/>
          </a:stretch>
        </p:blipFill>
        <p:spPr bwMode="auto">
          <a:xfrm>
            <a:off x="0" y="5715000"/>
            <a:ext cx="1076724" cy="10668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2667000"/>
            <a:ext cx="4038600" cy="533400"/>
          </a:xfrm>
          <a:ln>
            <a:noFill/>
          </a:ln>
        </p:spPr>
        <p:txBody>
          <a:bodyPr>
            <a:noAutofit/>
          </a:bodyPr>
          <a:lstStyle/>
          <a:p>
            <a:r>
              <a:rPr lang="en-US" sz="3600" b="1" dirty="0" smtClean="0">
                <a:solidFill>
                  <a:schemeClr val="tx1"/>
                </a:solidFill>
                <a:latin typeface="+mj-lt"/>
              </a:rPr>
              <a:t>Web Engineering</a:t>
            </a:r>
            <a:endParaRPr lang="en-US" sz="3600" b="1" dirty="0">
              <a:solidFill>
                <a:schemeClr val="tx1"/>
              </a:solidFill>
              <a:latin typeface="+mj-lt"/>
            </a:endParaRPr>
          </a:p>
        </p:txBody>
      </p:sp>
      <p:sp>
        <p:nvSpPr>
          <p:cNvPr id="1027" name="Text Box 3"/>
          <p:cNvSpPr txBox="1">
            <a:spLocks noChangeArrowheads="1"/>
          </p:cNvSpPr>
          <p:nvPr/>
        </p:nvSpPr>
        <p:spPr bwMode="auto">
          <a:xfrm>
            <a:off x="4838700" y="990600"/>
            <a:ext cx="3581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2" name="Picture 4" descr="http://www.stoimen.com/blog/wp-content/uploads/2011/04/http.jpg"/>
          <p:cNvPicPr>
            <a:picLocks noChangeAspect="1" noChangeArrowheads="1"/>
          </p:cNvPicPr>
          <p:nvPr/>
        </p:nvPicPr>
        <p:blipFill>
          <a:blip r:embed="rId3" cstate="print"/>
          <a:srcRect/>
          <a:stretch>
            <a:fillRect/>
          </a:stretch>
        </p:blipFill>
        <p:spPr bwMode="auto">
          <a:xfrm>
            <a:off x="7620000" y="838200"/>
            <a:ext cx="1295400" cy="855981"/>
          </a:xfrm>
          <a:prstGeom prst="rect">
            <a:avLst/>
          </a:prstGeom>
          <a:ln>
            <a:noFill/>
          </a:ln>
          <a:effectLst>
            <a:softEdge rad="112500"/>
          </a:effectLst>
        </p:spPr>
      </p:pic>
      <p:pic>
        <p:nvPicPr>
          <p:cNvPr id="2055" name="Picture 7" descr="C:\Users\Qamar\Desktop\web-design.jpg"/>
          <p:cNvPicPr>
            <a:picLocks noChangeAspect="1" noChangeArrowheads="1"/>
          </p:cNvPicPr>
          <p:nvPr/>
        </p:nvPicPr>
        <p:blipFill>
          <a:blip r:embed="rId4" cstate="print"/>
          <a:srcRect/>
          <a:stretch>
            <a:fillRect/>
          </a:stretch>
        </p:blipFill>
        <p:spPr bwMode="auto">
          <a:xfrm>
            <a:off x="0" y="609600"/>
            <a:ext cx="2311400" cy="1733550"/>
          </a:xfrm>
          <a:prstGeom prst="rect">
            <a:avLst/>
          </a:prstGeom>
          <a:ln>
            <a:noFill/>
          </a:ln>
          <a:effectLst>
            <a:softEdge rad="112500"/>
          </a:effectLst>
        </p:spPr>
      </p:pic>
      <p:sp>
        <p:nvSpPr>
          <p:cNvPr id="11" name="Subtitle 2"/>
          <p:cNvSpPr txBox="1">
            <a:spLocks/>
          </p:cNvSpPr>
          <p:nvPr/>
        </p:nvSpPr>
        <p:spPr>
          <a:xfrm>
            <a:off x="3733800" y="3581400"/>
            <a:ext cx="2438400" cy="533400"/>
          </a:xfrm>
          <a:prstGeom prst="rect">
            <a:avLst/>
          </a:prstGeom>
          <a:ln>
            <a:noFill/>
          </a:ln>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mj-lt"/>
                <a:ea typeface="+mn-ea"/>
                <a:cs typeface="+mn-cs"/>
              </a:rPr>
              <a:t>Lecture-04</a:t>
            </a:r>
            <a:endParaRPr kumimoji="0" lang="en-US" sz="2400" b="1"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1905000"/>
          </a:xfrm>
          <a:prstGeom prst="rect">
            <a:avLst/>
          </a:prstGeom>
          <a:solidFill>
            <a:schemeClr val="bg1">
              <a:lumMod val="85000"/>
            </a:schemeClr>
          </a:solidFill>
          <a:ln>
            <a:solidFill>
              <a:srgbClr val="15D57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534400" cy="714500"/>
          </a:xfrm>
        </p:spPr>
        <p:txBody>
          <a:bodyPr>
            <a:normAutofit/>
          </a:bodyPr>
          <a:lstStyle/>
          <a:p>
            <a:pPr algn="ctr"/>
            <a:r>
              <a:rPr lang="en-US" sz="3200" dirty="0" smtClean="0">
                <a:solidFill>
                  <a:schemeClr val="tx1"/>
                </a:solidFill>
                <a:latin typeface="Tahoma" pitchFamily="34" charset="0"/>
                <a:ea typeface="Tahoma" pitchFamily="34" charset="0"/>
                <a:cs typeface="Tahoma" pitchFamily="34" charset="0"/>
              </a:rPr>
              <a:t>Principles for RE of Web Applications</a:t>
            </a:r>
            <a:endParaRPr lang="en-US" sz="3200" dirty="0">
              <a:solidFill>
                <a:schemeClr val="tx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algn="just">
              <a:buClr>
                <a:srgbClr val="15D570"/>
              </a:buClr>
              <a:buSzPct val="75000"/>
              <a:buFont typeface="Wingdings" pitchFamily="2" charset="2"/>
              <a:buChar char="q"/>
            </a:pPr>
            <a:r>
              <a:rPr lang="en-US" sz="2600" b="1" dirty="0" smtClean="0">
                <a:solidFill>
                  <a:schemeClr val="tx1">
                    <a:lumMod val="85000"/>
                    <a:lumOff val="15000"/>
                  </a:schemeClr>
                </a:solidFill>
              </a:rPr>
              <a:t>Web engineers/developers should keep the following principles in mind when performing RE activities:</a:t>
            </a:r>
          </a:p>
          <a:p>
            <a:pPr lvl="1" algn="just">
              <a:buClr>
                <a:srgbClr val="15D570"/>
              </a:buClr>
              <a:buSzPct val="75000"/>
              <a:buFont typeface="Wingdings" pitchFamily="2" charset="2"/>
              <a:buChar char="q"/>
            </a:pPr>
            <a:r>
              <a:rPr lang="en-US" sz="2200" b="1" dirty="0" smtClean="0">
                <a:solidFill>
                  <a:srgbClr val="00B0F0"/>
                </a:solidFill>
              </a:rPr>
              <a:t>Understanding the System Context</a:t>
            </a:r>
          </a:p>
          <a:p>
            <a:pPr lvl="1" algn="just">
              <a:buClr>
                <a:srgbClr val="15D570"/>
              </a:buClr>
              <a:buSzPct val="75000"/>
              <a:buFont typeface="Wingdings" pitchFamily="2" charset="2"/>
              <a:buChar char="q"/>
            </a:pPr>
            <a:r>
              <a:rPr lang="en-US" sz="2200" b="1" dirty="0" smtClean="0">
                <a:solidFill>
                  <a:srgbClr val="00B0F0"/>
                </a:solidFill>
              </a:rPr>
              <a:t>Involving the Stakeholders</a:t>
            </a:r>
          </a:p>
          <a:p>
            <a:pPr lvl="1" algn="just">
              <a:buClr>
                <a:srgbClr val="15D570"/>
              </a:buClr>
              <a:buSzPct val="75000"/>
              <a:buFont typeface="Wingdings" pitchFamily="2" charset="2"/>
              <a:buChar char="q"/>
            </a:pPr>
            <a:r>
              <a:rPr lang="en-US" sz="2200" b="1" dirty="0" smtClean="0">
                <a:solidFill>
                  <a:srgbClr val="00B0F0"/>
                </a:solidFill>
              </a:rPr>
              <a:t>Iterative Definition of Requirements</a:t>
            </a:r>
          </a:p>
          <a:p>
            <a:pPr lvl="1" algn="just">
              <a:buClr>
                <a:srgbClr val="15D570"/>
              </a:buClr>
              <a:buSzPct val="75000"/>
              <a:buFont typeface="Wingdings" pitchFamily="2" charset="2"/>
              <a:buChar char="q"/>
            </a:pPr>
            <a:r>
              <a:rPr lang="en-US" sz="2200" b="1" dirty="0" smtClean="0">
                <a:solidFill>
                  <a:srgbClr val="00B0F0"/>
                </a:solidFill>
              </a:rPr>
              <a:t>Focusing on the System Architecture</a:t>
            </a:r>
          </a:p>
          <a:p>
            <a:pPr lvl="1" algn="just">
              <a:buClr>
                <a:srgbClr val="15D570"/>
              </a:buClr>
              <a:buSzPct val="75000"/>
              <a:buFont typeface="Wingdings" pitchFamily="2" charset="2"/>
              <a:buChar char="q"/>
            </a:pPr>
            <a:r>
              <a:rPr lang="en-US" sz="2200" b="1" dirty="0" smtClean="0">
                <a:solidFill>
                  <a:srgbClr val="00B0F0"/>
                </a:solidFill>
              </a:rPr>
              <a:t>Risk Orientation</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algn="just">
              <a:buClr>
                <a:srgbClr val="15D570"/>
              </a:buClr>
              <a:buSzPct val="75000"/>
              <a:buFont typeface="Wingdings" pitchFamily="2" charset="2"/>
              <a:buChar char="q"/>
            </a:pPr>
            <a:r>
              <a:rPr lang="en-US" sz="2600" b="1" dirty="0" smtClean="0">
                <a:solidFill>
                  <a:srgbClr val="00B0F0"/>
                </a:solidFill>
              </a:rPr>
              <a:t>Understanding the System Context</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Many Web applications are still developed without understanding their role and impact in a larger context. </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A web application should support the customer’s business goals.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Therefore, it is important to clarify the system context and the rationale of the system to be developed.</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Understanding the system context also helps in identifying success-critical stakeholders, familiarizing with the intended use, and analyzing the </a:t>
            </a:r>
            <a:r>
              <a:rPr lang="en-US" sz="2200" b="1" smtClean="0">
                <a:solidFill>
                  <a:schemeClr val="tx1">
                    <a:lumMod val="85000"/>
                    <a:lumOff val="15000"/>
                  </a:schemeClr>
                </a:solidFill>
              </a:rPr>
              <a:t>constraints.</a:t>
            </a:r>
            <a:endParaRPr lang="en-US" sz="98200" b="1" dirty="0" smtClean="0">
              <a:solidFill>
                <a:schemeClr val="tx1">
                  <a:lumMod val="85000"/>
                  <a:lumOff val="15000"/>
                </a:schemeClr>
              </a:solidFil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algn="just">
              <a:buClr>
                <a:srgbClr val="15D570"/>
              </a:buClr>
              <a:buSzPct val="75000"/>
              <a:buFont typeface="Wingdings" pitchFamily="2" charset="2"/>
              <a:buChar char="q"/>
            </a:pPr>
            <a:r>
              <a:rPr lang="en-US" sz="2600" b="1" dirty="0" smtClean="0">
                <a:solidFill>
                  <a:srgbClr val="00B0F0"/>
                </a:solidFill>
              </a:rPr>
              <a:t>Involving the Stakeholders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Success-critical stakeholders or their suitable representatives are at the heart of RE and their active and direct cooperation in identifying and negotiating requirements is important in each project phase.</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The objectives, expectations, and requirements of stakeholders have to be acquired and negotiated repeatedly to address the dynamically changing needs in projects.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Three important factors in Web Application RE are: </a:t>
            </a:r>
          </a:p>
          <a:p>
            <a:pPr lvl="2" algn="just">
              <a:buClr>
                <a:srgbClr val="15D570"/>
              </a:buClr>
              <a:buSzPct val="75000"/>
              <a:buFont typeface="Wingdings" pitchFamily="2" charset="2"/>
              <a:buChar char="q"/>
            </a:pPr>
            <a:r>
              <a:rPr lang="en-US" sz="1800" b="1" dirty="0" smtClean="0">
                <a:solidFill>
                  <a:schemeClr val="accent6">
                    <a:lumMod val="75000"/>
                  </a:schemeClr>
                </a:solidFill>
              </a:rPr>
              <a:t>Identification of success-effective stakeholders or suitable representatives.</a:t>
            </a:r>
          </a:p>
          <a:p>
            <a:pPr lvl="2" algn="just">
              <a:buClr>
                <a:srgbClr val="15D570"/>
              </a:buClr>
              <a:buSzPct val="75000"/>
              <a:buFont typeface="Wingdings" pitchFamily="2" charset="2"/>
              <a:buChar char="q"/>
            </a:pPr>
            <a:r>
              <a:rPr lang="en-US" sz="1800" b="1" dirty="0" smtClean="0">
                <a:solidFill>
                  <a:schemeClr val="accent6">
                    <a:lumMod val="75000"/>
                  </a:schemeClr>
                </a:solidFill>
              </a:rPr>
              <a:t>Understanding of stakeholders’ objectives and expectations. </a:t>
            </a:r>
          </a:p>
          <a:p>
            <a:pPr lvl="2" algn="just">
              <a:buClr>
                <a:srgbClr val="15D570"/>
              </a:buClr>
              <a:buSzPct val="75000"/>
              <a:buFont typeface="Wingdings" pitchFamily="2" charset="2"/>
              <a:buChar char="q"/>
            </a:pPr>
            <a:r>
              <a:rPr lang="en-US" sz="1800" b="1" dirty="0" smtClean="0">
                <a:solidFill>
                  <a:schemeClr val="accent6">
                    <a:lumMod val="75000"/>
                  </a:schemeClr>
                </a:solidFill>
              </a:rPr>
              <a:t>Negotiation of different expectations, experiences, and knowledge.</a:t>
            </a:r>
            <a:endParaRPr lang="en-US" sz="399200" b="1" dirty="0" smtClean="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algn="just">
              <a:buClr>
                <a:srgbClr val="15D570"/>
              </a:buClr>
              <a:buSzPct val="75000"/>
              <a:buFont typeface="Wingdings" pitchFamily="2" charset="2"/>
              <a:buChar char="q"/>
            </a:pPr>
            <a:r>
              <a:rPr lang="en-US" sz="2600" b="1" dirty="0" smtClean="0">
                <a:solidFill>
                  <a:srgbClr val="00B0F0"/>
                </a:solidFill>
              </a:rPr>
              <a:t>Iterative Definition of Requirements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Traditional approaches for RE such as in Waterfall method does not work effectively for RE of web applications.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Reason is Requirements have to be consistent with other important development results (architecture, user interface, content, test cases, etc.).</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An iterative approach is necessary, especially in an environment with volatile requirements and constraints, to be able to react flexibly as the project evolves.</a:t>
            </a:r>
            <a:endParaRPr lang="en-US" sz="400000" b="1" dirty="0" smtClean="0">
              <a:solidFill>
                <a:schemeClr val="tx1">
                  <a:lumMod val="85000"/>
                  <a:lumOff val="15000"/>
                </a:schemeClr>
              </a:solidFill>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algn="just">
              <a:buClr>
                <a:srgbClr val="15D570"/>
              </a:buClr>
              <a:buSzPct val="75000"/>
              <a:buFont typeface="Wingdings" pitchFamily="2" charset="2"/>
              <a:buChar char="q"/>
            </a:pPr>
            <a:r>
              <a:rPr lang="en-US" sz="2600" b="1" dirty="0" smtClean="0">
                <a:solidFill>
                  <a:srgbClr val="00B0F0"/>
                </a:solidFill>
              </a:rPr>
              <a:t>Focusing on the System Architecture</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Existing technologies and legacy solutions have a high impact on the requirements of Web applications.</a:t>
            </a:r>
            <a:endParaRPr lang="en-US" sz="7200" b="1" dirty="0" smtClean="0">
              <a:solidFill>
                <a:schemeClr val="tx1">
                  <a:lumMod val="85000"/>
                  <a:lumOff val="15000"/>
                </a:schemeClr>
              </a:solidFill>
            </a:endParaRP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Therefore, Requirements elicitation can never succeed in isolation from the architecture. </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A consequent consideration of the system architecture allows developers to better understand the impact of existing solutions on these requirements and assess their feasibility.</a:t>
            </a:r>
            <a:endParaRPr lang="en-US" sz="400000" b="1" dirty="0" smtClean="0">
              <a:solidFill>
                <a:schemeClr val="tx1">
                  <a:lumMod val="85000"/>
                  <a:lumOff val="15000"/>
                </a:schemeClr>
              </a:solidFill>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lnSpcReduction="10000"/>
          </a:bodyPr>
          <a:lstStyle/>
          <a:p>
            <a:pPr algn="just">
              <a:buClr>
                <a:srgbClr val="15D570"/>
              </a:buClr>
              <a:buSzPct val="75000"/>
              <a:buFont typeface="Wingdings" pitchFamily="2" charset="2"/>
              <a:buChar char="q"/>
            </a:pPr>
            <a:r>
              <a:rPr lang="en-US" sz="2600" b="1" dirty="0" smtClean="0">
                <a:solidFill>
                  <a:srgbClr val="00B0F0"/>
                </a:solidFill>
              </a:rPr>
              <a:t>Risk Orientation</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Undetected problems, unsolved issues, and conflicts among requirements represent major project risks. </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Typical risk items are:</a:t>
            </a:r>
          </a:p>
          <a:p>
            <a:pPr lvl="2" algn="just">
              <a:buClr>
                <a:srgbClr val="15D570"/>
              </a:buClr>
              <a:buSzPct val="75000"/>
              <a:buFont typeface="Wingdings" pitchFamily="2" charset="2"/>
              <a:buChar char="q"/>
            </a:pPr>
            <a:r>
              <a:rPr lang="en-US" sz="1800" b="1" dirty="0" smtClean="0">
                <a:solidFill>
                  <a:schemeClr val="accent6">
                    <a:lumMod val="75000"/>
                  </a:schemeClr>
                </a:solidFill>
              </a:rPr>
              <a:t>Integration of existing components into the Web application.</a:t>
            </a:r>
          </a:p>
          <a:p>
            <a:pPr lvl="2" algn="just">
              <a:buClr>
                <a:srgbClr val="15D570"/>
              </a:buClr>
              <a:buSzPct val="75000"/>
              <a:buFont typeface="Wingdings" pitchFamily="2" charset="2"/>
              <a:buChar char="q"/>
            </a:pPr>
            <a:r>
              <a:rPr lang="en-US" sz="1800" b="1" dirty="0" smtClean="0">
                <a:solidFill>
                  <a:schemeClr val="accent6">
                    <a:lumMod val="75000"/>
                  </a:schemeClr>
                </a:solidFill>
              </a:rPr>
              <a:t>The prediction of system quality aspects.</a:t>
            </a:r>
          </a:p>
          <a:p>
            <a:pPr lvl="2" algn="just">
              <a:buClr>
                <a:srgbClr val="15D570"/>
              </a:buClr>
              <a:buSzPct val="75000"/>
              <a:buFont typeface="Wingdings" pitchFamily="2" charset="2"/>
              <a:buChar char="q"/>
            </a:pPr>
            <a:r>
              <a:rPr lang="en-US" sz="1800" b="1" dirty="0" smtClean="0">
                <a:solidFill>
                  <a:schemeClr val="accent6">
                    <a:lumMod val="75000"/>
                  </a:schemeClr>
                </a:solidFill>
              </a:rPr>
              <a:t>The inexperience of developers.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A risk assessment should therefore been conducted for all requirements.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identified risks should be dealt with accordingly during the course of a project to make sure that risky system alternatives are not pursued.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Risk mitigation has to take place as early as possible.</a:t>
            </a:r>
            <a:endParaRPr lang="en-US" sz="6600" b="1" dirty="0" smtClean="0">
              <a:solidFill>
                <a:schemeClr val="tx1">
                  <a:lumMod val="85000"/>
                  <a:lumOff val="15000"/>
                </a:schemeClr>
              </a:solidFil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1905000"/>
          </a:xfrm>
          <a:prstGeom prst="rect">
            <a:avLst/>
          </a:prstGeom>
          <a:solidFill>
            <a:schemeClr val="bg1">
              <a:lumMod val="85000"/>
            </a:schemeClr>
          </a:solidFill>
          <a:ln>
            <a:solidFill>
              <a:srgbClr val="15D57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534400" cy="714500"/>
          </a:xfrm>
        </p:spPr>
        <p:txBody>
          <a:bodyPr>
            <a:normAutofit fontScale="90000"/>
          </a:bodyPr>
          <a:lstStyle/>
          <a:p>
            <a:pPr algn="ctr"/>
            <a:r>
              <a:rPr lang="en-US" sz="3200" dirty="0" smtClean="0">
                <a:solidFill>
                  <a:schemeClr val="tx1"/>
                </a:solidFill>
                <a:latin typeface="Tahoma" pitchFamily="34" charset="0"/>
                <a:ea typeface="Tahoma" pitchFamily="34" charset="0"/>
                <a:cs typeface="Tahoma" pitchFamily="34" charset="0"/>
              </a:rPr>
              <a:t>Adapting RE Methods to Web Application Development</a:t>
            </a:r>
            <a:br>
              <a:rPr lang="en-US" sz="3200" dirty="0" smtClean="0">
                <a:solidFill>
                  <a:schemeClr val="tx1"/>
                </a:solidFill>
                <a:latin typeface="Tahoma" pitchFamily="34" charset="0"/>
                <a:ea typeface="Tahoma" pitchFamily="34" charset="0"/>
                <a:cs typeface="Tahoma" pitchFamily="34" charset="0"/>
              </a:rPr>
            </a:br>
            <a:endParaRPr lang="en-US" sz="3200" dirty="0">
              <a:solidFill>
                <a:schemeClr val="tx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fontScale="90000"/>
          </a:bodyPr>
          <a:lstStyle/>
          <a:p>
            <a:pPr algn="ctr"/>
            <a:r>
              <a:rPr lang="en-US" sz="2800" dirty="0" smtClean="0">
                <a:solidFill>
                  <a:schemeClr val="tx1"/>
                </a:solidFill>
                <a:latin typeface="Tahoma" pitchFamily="34" charset="0"/>
                <a:ea typeface="Tahoma" pitchFamily="34" charset="0"/>
                <a:cs typeface="Tahoma" pitchFamily="34" charset="0"/>
              </a:rPr>
              <a:t>Adapting RE Methods to Web Application Development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lnSpcReduction="10000"/>
          </a:bodyPr>
          <a:lstStyle/>
          <a:p>
            <a:pPr algn="just">
              <a:buClr>
                <a:srgbClr val="15D570"/>
              </a:buClr>
              <a:buSzPct val="75000"/>
              <a:buFont typeface="Wingdings" pitchFamily="2" charset="2"/>
              <a:buChar char="q"/>
            </a:pPr>
            <a:r>
              <a:rPr lang="en-US" sz="2600" b="1" dirty="0" smtClean="0">
                <a:solidFill>
                  <a:schemeClr val="tx1">
                    <a:lumMod val="85000"/>
                    <a:lumOff val="15000"/>
                  </a:schemeClr>
                </a:solidFill>
              </a:rPr>
              <a:t>Today numerous methods, guidelines, notations, checklists, and tools are available for all activities in RE.</a:t>
            </a:r>
          </a:p>
          <a:p>
            <a:pPr algn="just">
              <a:buClr>
                <a:srgbClr val="15D570"/>
              </a:buClr>
              <a:buSzPct val="75000"/>
              <a:buFont typeface="Wingdings" pitchFamily="2" charset="2"/>
              <a:buChar char="q"/>
            </a:pPr>
            <a:r>
              <a:rPr lang="en-US" sz="2600" b="1" dirty="0" smtClean="0">
                <a:solidFill>
                  <a:schemeClr val="tx1">
                    <a:lumMod val="85000"/>
                    <a:lumOff val="15000"/>
                  </a:schemeClr>
                </a:solidFill>
              </a:rPr>
              <a:t>Avoid a “one-size-fits-all” approach.</a:t>
            </a:r>
          </a:p>
          <a:p>
            <a:pPr algn="just">
              <a:buClr>
                <a:srgbClr val="15D570"/>
              </a:buClr>
              <a:buSzPct val="75000"/>
              <a:buFont typeface="Wingdings" pitchFamily="2" charset="2"/>
              <a:buChar char="q"/>
            </a:pPr>
            <a:r>
              <a:rPr lang="en-US" sz="2600" b="1" dirty="0" smtClean="0">
                <a:solidFill>
                  <a:schemeClr val="tx1">
                    <a:lumMod val="85000"/>
                    <a:lumOff val="15000"/>
                  </a:schemeClr>
                </a:solidFill>
              </a:rPr>
              <a:t>For web application development RE methods have to be adapted to the specifics of Web Engineering and the situation of specific projects.</a:t>
            </a:r>
          </a:p>
          <a:p>
            <a:pPr algn="just">
              <a:buClr>
                <a:srgbClr val="15D570"/>
              </a:buClr>
              <a:buSzPct val="75000"/>
              <a:buFont typeface="Wingdings" pitchFamily="2" charset="2"/>
              <a:buChar char="q"/>
            </a:pPr>
            <a:r>
              <a:rPr lang="en-US" sz="2600" b="1" dirty="0" smtClean="0">
                <a:solidFill>
                  <a:schemeClr val="tx1">
                    <a:lumMod val="85000"/>
                    <a:lumOff val="15000"/>
                  </a:schemeClr>
                </a:solidFill>
              </a:rPr>
              <a:t>Developers have to clarify the following aspects during the adaptation process.</a:t>
            </a:r>
          </a:p>
          <a:p>
            <a:pPr lvl="1" algn="just">
              <a:buClr>
                <a:srgbClr val="15D570"/>
              </a:buClr>
              <a:buSzPct val="75000"/>
              <a:buFont typeface="Wingdings" pitchFamily="2" charset="2"/>
              <a:buChar char="q"/>
            </a:pPr>
            <a:r>
              <a:rPr lang="en-US" sz="2200" b="1" dirty="0" smtClean="0">
                <a:solidFill>
                  <a:srgbClr val="00B0F0"/>
                </a:solidFill>
              </a:rPr>
              <a:t>Requirement Types</a:t>
            </a:r>
          </a:p>
          <a:p>
            <a:pPr lvl="1" algn="just">
              <a:buClr>
                <a:srgbClr val="15D570"/>
              </a:buClr>
              <a:buSzPct val="75000"/>
              <a:buFont typeface="Wingdings" pitchFamily="2" charset="2"/>
              <a:buChar char="q"/>
            </a:pPr>
            <a:r>
              <a:rPr lang="en-US" sz="2200" b="1" dirty="0" smtClean="0">
                <a:solidFill>
                  <a:srgbClr val="00B0F0"/>
                </a:solidFill>
              </a:rPr>
              <a:t>Notations</a:t>
            </a:r>
          </a:p>
          <a:p>
            <a:pPr lvl="1" algn="just">
              <a:buClr>
                <a:srgbClr val="15D570"/>
              </a:buClr>
              <a:buSzPct val="75000"/>
              <a:buFont typeface="Wingdings" pitchFamily="2" charset="2"/>
              <a:buChar char="q"/>
            </a:pPr>
            <a:r>
              <a:rPr lang="en-US" sz="2200" b="1" dirty="0" smtClean="0">
                <a:solidFill>
                  <a:srgbClr val="00B0F0"/>
                </a:solidFill>
              </a:rPr>
              <a:t>Tools</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marL="342900" lvl="1" indent="-342900" algn="just">
              <a:buClr>
                <a:srgbClr val="15D570"/>
              </a:buClr>
              <a:buSzPct val="75000"/>
              <a:buFont typeface="Wingdings" pitchFamily="2" charset="2"/>
              <a:buChar char="q"/>
            </a:pPr>
            <a:r>
              <a:rPr lang="en-US" sz="2600" b="1" dirty="0" smtClean="0">
                <a:solidFill>
                  <a:srgbClr val="00B0F0"/>
                </a:solidFill>
              </a:rPr>
              <a:t>Requirement Types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Following are the types of requirements particularly relevant in Web development projects:</a:t>
            </a:r>
          </a:p>
          <a:p>
            <a:pPr lvl="2" algn="just">
              <a:buClr>
                <a:srgbClr val="15D570"/>
              </a:buClr>
              <a:buSzPct val="75000"/>
              <a:buFont typeface="Wingdings" pitchFamily="2" charset="2"/>
              <a:buChar char="q"/>
            </a:pPr>
            <a:r>
              <a:rPr lang="en-US" sz="2000" b="1" dirty="0" smtClean="0">
                <a:solidFill>
                  <a:schemeClr val="accent6">
                    <a:lumMod val="75000"/>
                  </a:schemeClr>
                </a:solidFill>
              </a:rPr>
              <a:t>Functional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Contents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Quality Requirements </a:t>
            </a:r>
          </a:p>
          <a:p>
            <a:pPr lvl="2" algn="just">
              <a:buClr>
                <a:srgbClr val="15D570"/>
              </a:buClr>
              <a:buSzPct val="75000"/>
              <a:buFont typeface="Wingdings" pitchFamily="2" charset="2"/>
              <a:buChar char="q"/>
            </a:pPr>
            <a:r>
              <a:rPr lang="en-US" sz="2000" b="1" dirty="0" smtClean="0">
                <a:solidFill>
                  <a:schemeClr val="accent6">
                    <a:lumMod val="75000"/>
                  </a:schemeClr>
                </a:solidFill>
              </a:rPr>
              <a:t>System Environment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User Interface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Evolution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Project Constraints</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Lecture Outline</a:t>
            </a:r>
            <a:endParaRPr lang="en-US" sz="2800" dirty="0">
              <a:solidFill>
                <a:schemeClr val="tx1"/>
              </a:solidFill>
              <a:latin typeface="Tahoma" pitchFamily="34" charset="0"/>
              <a:ea typeface="Tahoma" pitchFamily="34" charset="0"/>
              <a:cs typeface="Tahoma"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447800"/>
            <a:ext cx="8077200" cy="4114800"/>
          </a:xfrm>
        </p:spPr>
        <p:txBody>
          <a:bodyPr>
            <a:normAutofit/>
          </a:bodyPr>
          <a:lstStyle/>
          <a:p>
            <a:pPr algn="just">
              <a:lnSpc>
                <a:spcPct val="150000"/>
              </a:lnSpc>
              <a:buClr>
                <a:srgbClr val="15D570"/>
              </a:buClr>
              <a:buSzPct val="75000"/>
              <a:buFont typeface="Wingdings" pitchFamily="2" charset="2"/>
              <a:buChar char="q"/>
            </a:pPr>
            <a:r>
              <a:rPr lang="en-US" sz="2400" b="1" dirty="0" smtClean="0">
                <a:solidFill>
                  <a:schemeClr val="tx1">
                    <a:lumMod val="65000"/>
                    <a:lumOff val="35000"/>
                  </a:schemeClr>
                </a:solidFill>
              </a:rPr>
              <a:t>RE Specifics in Web Engineering</a:t>
            </a:r>
          </a:p>
          <a:p>
            <a:pPr algn="just">
              <a:lnSpc>
                <a:spcPct val="150000"/>
              </a:lnSpc>
              <a:buClr>
                <a:srgbClr val="15D570"/>
              </a:buClr>
              <a:buSzPct val="75000"/>
              <a:buFont typeface="Wingdings" pitchFamily="2" charset="2"/>
              <a:buChar char="q"/>
            </a:pPr>
            <a:r>
              <a:rPr lang="en-US" sz="2400" b="1" dirty="0" smtClean="0">
                <a:solidFill>
                  <a:schemeClr val="tx1">
                    <a:lumMod val="65000"/>
                    <a:lumOff val="35000"/>
                  </a:schemeClr>
                </a:solidFill>
              </a:rPr>
              <a:t>Principles for RE of Web Applications</a:t>
            </a:r>
          </a:p>
          <a:p>
            <a:pPr algn="just">
              <a:lnSpc>
                <a:spcPct val="150000"/>
              </a:lnSpc>
              <a:buClr>
                <a:srgbClr val="15D570"/>
              </a:buClr>
              <a:buSzPct val="75000"/>
              <a:buFont typeface="Wingdings" pitchFamily="2" charset="2"/>
              <a:buChar char="q"/>
            </a:pPr>
            <a:r>
              <a:rPr lang="en-US" sz="2400" b="1" dirty="0" smtClean="0">
                <a:solidFill>
                  <a:schemeClr val="tx1">
                    <a:lumMod val="65000"/>
                    <a:lumOff val="35000"/>
                  </a:schemeClr>
                </a:solidFill>
              </a:rPr>
              <a:t>Adapting RE Methods to Web Application Development</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marL="342900" lvl="1" indent="-342900" algn="just">
              <a:buClr>
                <a:srgbClr val="15D570"/>
              </a:buClr>
              <a:buSzPct val="75000"/>
              <a:buFont typeface="Wingdings" pitchFamily="2" charset="2"/>
              <a:buChar char="q"/>
            </a:pPr>
            <a:r>
              <a:rPr lang="en-US" sz="2600" b="1" dirty="0" smtClean="0">
                <a:solidFill>
                  <a:srgbClr val="00B0F0"/>
                </a:solidFill>
              </a:rPr>
              <a:t>Notations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A large variety of notations are available for specifying requirements in different degrees of detail and formality:</a:t>
            </a:r>
            <a:endParaRPr lang="en-US" sz="72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2000" b="1" dirty="0" smtClean="0">
                <a:solidFill>
                  <a:schemeClr val="accent6">
                    <a:lumMod val="75000"/>
                  </a:schemeClr>
                </a:solidFill>
              </a:rPr>
              <a:t>Stories</a:t>
            </a:r>
          </a:p>
          <a:p>
            <a:pPr lvl="2" algn="just">
              <a:buClr>
                <a:srgbClr val="15D570"/>
              </a:buClr>
              <a:buSzPct val="75000"/>
              <a:buFont typeface="Wingdings" pitchFamily="2" charset="2"/>
              <a:buChar char="q"/>
            </a:pPr>
            <a:r>
              <a:rPr lang="en-US" sz="2000" b="1" dirty="0" smtClean="0">
                <a:solidFill>
                  <a:schemeClr val="accent6">
                    <a:lumMod val="75000"/>
                  </a:schemeClr>
                </a:solidFill>
              </a:rPr>
              <a:t>Itemized Requirements</a:t>
            </a:r>
          </a:p>
          <a:p>
            <a:pPr lvl="2" algn="just">
              <a:buClr>
                <a:srgbClr val="15D570"/>
              </a:buClr>
              <a:buSzPct val="75000"/>
              <a:buFont typeface="Wingdings" pitchFamily="2" charset="2"/>
              <a:buChar char="q"/>
            </a:pPr>
            <a:r>
              <a:rPr lang="en-US" sz="2000" b="1" dirty="0" smtClean="0">
                <a:solidFill>
                  <a:schemeClr val="accent6">
                    <a:lumMod val="75000"/>
                  </a:schemeClr>
                </a:solidFill>
              </a:rPr>
              <a:t>Formatted Specifications</a:t>
            </a:r>
          </a:p>
          <a:p>
            <a:pPr lvl="2" algn="just">
              <a:buClr>
                <a:srgbClr val="15D570"/>
              </a:buClr>
              <a:buSzPct val="75000"/>
              <a:buFont typeface="Wingdings" pitchFamily="2" charset="2"/>
              <a:buChar char="q"/>
            </a:pPr>
            <a:r>
              <a:rPr lang="en-US" sz="2000" b="1" dirty="0" smtClean="0">
                <a:solidFill>
                  <a:schemeClr val="accent6">
                    <a:lumMod val="75000"/>
                  </a:schemeClr>
                </a:solidFill>
              </a:rPr>
              <a:t>Formal Specifications</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marL="342900" lvl="1" indent="-342900" algn="just">
              <a:buClr>
                <a:srgbClr val="15D570"/>
              </a:buClr>
              <a:buSzPct val="75000"/>
              <a:buFont typeface="Wingdings" pitchFamily="2" charset="2"/>
              <a:buChar char="q"/>
            </a:pPr>
            <a:r>
              <a:rPr lang="en-US" sz="2600" b="1" dirty="0" smtClean="0">
                <a:solidFill>
                  <a:srgbClr val="00B0F0"/>
                </a:solidFill>
              </a:rPr>
              <a:t>Notations</a:t>
            </a:r>
          </a:p>
          <a:p>
            <a:pPr lvl="1" algn="just">
              <a:buClr>
                <a:srgbClr val="15D570"/>
              </a:buClr>
              <a:buSzPct val="75000"/>
              <a:buFont typeface="Wingdings" pitchFamily="2" charset="2"/>
              <a:buChar char="q"/>
            </a:pPr>
            <a:endParaRPr lang="en-US" sz="2000" b="1" dirty="0" smtClean="0">
              <a:solidFill>
                <a:schemeClr val="accent6">
                  <a:lumMod val="75000"/>
                </a:schemeClr>
              </a:solidFill>
            </a:endParaRPr>
          </a:p>
        </p:txBody>
      </p:sp>
      <p:pic>
        <p:nvPicPr>
          <p:cNvPr id="1027" name="Picture 3"/>
          <p:cNvPicPr>
            <a:picLocks noChangeAspect="1" noChangeArrowheads="1"/>
          </p:cNvPicPr>
          <p:nvPr/>
        </p:nvPicPr>
        <p:blipFill>
          <a:blip r:embed="rId3" cstate="print"/>
          <a:srcRect/>
          <a:stretch>
            <a:fillRect/>
          </a:stretch>
        </p:blipFill>
        <p:spPr bwMode="auto">
          <a:xfrm>
            <a:off x="1271588" y="2214563"/>
            <a:ext cx="6600825" cy="24288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marL="342900" lvl="1" indent="-342900" algn="just">
              <a:buClr>
                <a:srgbClr val="15D570"/>
              </a:buClr>
              <a:buSzPct val="75000"/>
              <a:buFont typeface="Wingdings" pitchFamily="2" charset="2"/>
              <a:buChar char="q"/>
            </a:pPr>
            <a:r>
              <a:rPr lang="en-US" sz="2600" b="1" dirty="0" smtClean="0">
                <a:solidFill>
                  <a:srgbClr val="00B0F0"/>
                </a:solidFill>
              </a:rPr>
              <a:t>Notations</a:t>
            </a:r>
          </a:p>
          <a:p>
            <a:pPr lvl="1" algn="just">
              <a:buClr>
                <a:srgbClr val="15D570"/>
              </a:buClr>
              <a:buSzPct val="75000"/>
              <a:buFont typeface="Wingdings" pitchFamily="2" charset="2"/>
              <a:buChar char="q"/>
            </a:pPr>
            <a:r>
              <a:rPr lang="en-US" sz="2400" b="1" dirty="0" smtClean="0">
                <a:solidFill>
                  <a:schemeClr val="accent6">
                    <a:lumMod val="75000"/>
                  </a:schemeClr>
                </a:solidFill>
              </a:rPr>
              <a:t>Stories</a:t>
            </a:r>
          </a:p>
          <a:p>
            <a:pPr lvl="2" algn="just">
              <a:buClr>
                <a:srgbClr val="15D570"/>
              </a:buClr>
              <a:buSzPct val="75000"/>
              <a:buFont typeface="Wingdings" pitchFamily="2" charset="2"/>
              <a:buChar char="q"/>
            </a:pPr>
            <a:r>
              <a:rPr lang="en-US" sz="1800" b="1" dirty="0" smtClean="0">
                <a:solidFill>
                  <a:schemeClr val="tx1">
                    <a:lumMod val="85000"/>
                    <a:lumOff val="15000"/>
                  </a:schemeClr>
                </a:solidFill>
              </a:rPr>
              <a:t>Stories are colloquial descriptions of desired properties; they are used to produce a common understanding between customers and developers.</a:t>
            </a:r>
          </a:p>
          <a:p>
            <a:pPr lvl="2" algn="just">
              <a:buClr>
                <a:srgbClr val="15D570"/>
              </a:buClr>
              <a:buSzPct val="75000"/>
              <a:buFont typeface="Wingdings" pitchFamily="2" charset="2"/>
              <a:buChar char="q"/>
            </a:pPr>
            <a:r>
              <a:rPr lang="en-US" sz="1800" b="1" dirty="0" smtClean="0">
                <a:solidFill>
                  <a:schemeClr val="tx1">
                    <a:lumMod val="85000"/>
                    <a:lumOff val="15000"/>
                  </a:schemeClr>
                </a:solidFill>
              </a:rPr>
              <a:t>A user story is formulated by a customer in her language and terminology, and describes problems and things the system should solve for that customer.</a:t>
            </a:r>
          </a:p>
        </p:txBody>
      </p:sp>
      <p:pic>
        <p:nvPicPr>
          <p:cNvPr id="2050" name="Picture 2"/>
          <p:cNvPicPr>
            <a:picLocks noChangeAspect="1" noChangeArrowheads="1"/>
          </p:cNvPicPr>
          <p:nvPr/>
        </p:nvPicPr>
        <p:blipFill>
          <a:blip r:embed="rId3" cstate="print"/>
          <a:srcRect/>
          <a:stretch>
            <a:fillRect/>
          </a:stretch>
        </p:blipFill>
        <p:spPr bwMode="auto">
          <a:xfrm>
            <a:off x="514350" y="3733800"/>
            <a:ext cx="8477250" cy="1143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572000"/>
          </a:xfrm>
        </p:spPr>
        <p:txBody>
          <a:bodyPr>
            <a:normAutofit fontScale="92500" lnSpcReduction="20000"/>
          </a:bodyPr>
          <a:lstStyle/>
          <a:p>
            <a:pPr marL="342900" lvl="1" indent="-342900" algn="just">
              <a:buClr>
                <a:srgbClr val="15D570"/>
              </a:buClr>
              <a:buSzPct val="75000"/>
              <a:buFont typeface="Wingdings" pitchFamily="2" charset="2"/>
              <a:buChar char="q"/>
            </a:pPr>
            <a:r>
              <a:rPr lang="en-US" sz="2600" b="1" dirty="0" smtClean="0">
                <a:solidFill>
                  <a:srgbClr val="00B0F0"/>
                </a:solidFill>
              </a:rPr>
              <a:t>Notations</a:t>
            </a:r>
          </a:p>
          <a:p>
            <a:pPr lvl="1" algn="just">
              <a:buClr>
                <a:srgbClr val="15D570"/>
              </a:buClr>
              <a:buSzPct val="75000"/>
              <a:buFont typeface="Wingdings" pitchFamily="2" charset="2"/>
              <a:buChar char="q"/>
            </a:pPr>
            <a:r>
              <a:rPr lang="en-US" sz="2400" b="1" dirty="0" smtClean="0">
                <a:solidFill>
                  <a:schemeClr val="accent6">
                    <a:lumMod val="75000"/>
                  </a:schemeClr>
                </a:solidFill>
              </a:rPr>
              <a:t>Itemized Requirements</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Itemized requirements are simple specifications in natural language. Each requirement has a unique identifier.</a:t>
            </a:r>
          </a:p>
          <a:p>
            <a:pPr lvl="1" algn="just">
              <a:buClr>
                <a:srgbClr val="15D570"/>
              </a:buClr>
              <a:buSzPct val="75000"/>
              <a:buFont typeface="Wingdings" pitchFamily="2" charset="2"/>
              <a:buChar char="q"/>
            </a:pPr>
            <a:r>
              <a:rPr lang="en-US" sz="2400" b="1" dirty="0" smtClean="0">
                <a:solidFill>
                  <a:schemeClr val="accent6">
                    <a:lumMod val="75000"/>
                  </a:schemeClr>
                </a:solidFill>
              </a:rPr>
              <a:t>Formatted Specifications</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Formatted specifications use an accurately defined syntax, but allow natural-language descriptions within this frame.</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Examples include use case descriptions in Unified Modeling Language (UML).</a:t>
            </a:r>
          </a:p>
          <a:p>
            <a:pPr lvl="1" algn="just">
              <a:buClr>
                <a:srgbClr val="15D570"/>
              </a:buClr>
              <a:buSzPct val="75000"/>
              <a:buFont typeface="Wingdings" pitchFamily="2" charset="2"/>
              <a:buChar char="q"/>
            </a:pPr>
            <a:r>
              <a:rPr lang="en-US" sz="2600" b="1" dirty="0" smtClean="0">
                <a:solidFill>
                  <a:schemeClr val="accent6">
                    <a:lumMod val="75000"/>
                  </a:schemeClr>
                </a:solidFill>
              </a:rPr>
              <a:t>Formal Specifications</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Formal specifications are written in a language that uses a formally defined syntax and semantics.</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The most prominent example is “Z”.</a:t>
            </a:r>
          </a:p>
          <a:p>
            <a:pPr lvl="2" algn="just">
              <a:buClr>
                <a:srgbClr val="15D570"/>
              </a:buClr>
              <a:buSzPct val="75000"/>
              <a:buFont typeface="Wingdings" pitchFamily="2" charset="2"/>
              <a:buChar char="q"/>
            </a:pPr>
            <a:r>
              <a:rPr lang="en-US" sz="1900" b="1" dirty="0" smtClean="0">
                <a:solidFill>
                  <a:schemeClr val="tx1">
                    <a:lumMod val="85000"/>
                    <a:lumOff val="15000"/>
                  </a:schemeClr>
                </a:solidFill>
              </a:rPr>
              <a:t>Formal specifications are hardly used for specifying Web applications, except in niche areas.</a:t>
            </a:r>
          </a:p>
          <a:p>
            <a:pPr lvl="2" algn="just">
              <a:buClr>
                <a:srgbClr val="15D570"/>
              </a:buClr>
              <a:buSzPct val="75000"/>
              <a:buFont typeface="Wingdings" pitchFamily="2" charset="2"/>
              <a:buChar char="q"/>
            </a:pPr>
            <a:endParaRPr lang="en-US" sz="1800" b="1" dirty="0" smtClean="0">
              <a:solidFill>
                <a:schemeClr val="tx1">
                  <a:lumMod val="85000"/>
                  <a:lumOff val="15000"/>
                </a:schemeClr>
              </a:solidFill>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8" name="Picture 2"/>
          <p:cNvPicPr>
            <a:picLocks noGrp="1" noChangeAspect="1" noChangeArrowheads="1"/>
          </p:cNvPicPr>
          <p:nvPr>
            <p:ph idx="1"/>
          </p:nvPr>
        </p:nvPicPr>
        <p:blipFill>
          <a:blip r:embed="rId3" cstate="print"/>
          <a:srcRect/>
          <a:stretch>
            <a:fillRect/>
          </a:stretch>
        </p:blipFill>
        <p:spPr bwMode="auto">
          <a:xfrm>
            <a:off x="2600859" y="1371600"/>
            <a:ext cx="4018481" cy="44196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Principles for RE of Web Applications</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19600"/>
          </a:xfrm>
        </p:spPr>
        <p:txBody>
          <a:bodyPr>
            <a:normAutofit/>
          </a:bodyPr>
          <a:lstStyle/>
          <a:p>
            <a:pPr marL="342900" lvl="1" indent="-342900" algn="just">
              <a:buClr>
                <a:srgbClr val="15D570"/>
              </a:buClr>
              <a:buSzPct val="75000"/>
              <a:buFont typeface="Wingdings" pitchFamily="2" charset="2"/>
              <a:buChar char="q"/>
            </a:pPr>
            <a:r>
              <a:rPr lang="en-US" sz="2600" b="1" dirty="0" smtClean="0">
                <a:solidFill>
                  <a:srgbClr val="00B0F0"/>
                </a:solidFill>
              </a:rPr>
              <a:t>Tools</a:t>
            </a:r>
          </a:p>
          <a:p>
            <a:pPr lvl="1" algn="just">
              <a:buClr>
                <a:srgbClr val="15D570"/>
              </a:buClr>
              <a:buSzPct val="75000"/>
              <a:buFont typeface="Wingdings" pitchFamily="2" charset="2"/>
              <a:buChar char="q"/>
            </a:pPr>
            <a:r>
              <a:rPr lang="en-US" sz="2200" b="1" dirty="0" smtClean="0">
                <a:solidFill>
                  <a:schemeClr val="tx1">
                    <a:lumMod val="85000"/>
                    <a:lumOff val="15000"/>
                  </a:schemeClr>
                </a:solidFill>
              </a:rPr>
              <a:t>Existing RE tools are not limited to Web applications, but can be adapted to the specifics of Web application development. Tools and methods can be used in various RE activities such as:</a:t>
            </a:r>
            <a:endParaRPr lang="en-US" sz="96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2000" b="1" dirty="0" smtClean="0">
                <a:solidFill>
                  <a:schemeClr val="accent6">
                    <a:lumMod val="75000"/>
                  </a:schemeClr>
                </a:solidFill>
              </a:rPr>
              <a:t>Requirements Elicitation</a:t>
            </a:r>
          </a:p>
          <a:p>
            <a:pPr lvl="2" algn="just">
              <a:buClr>
                <a:srgbClr val="15D570"/>
              </a:buClr>
              <a:buSzPct val="75000"/>
              <a:buFont typeface="Wingdings" pitchFamily="2" charset="2"/>
              <a:buChar char="q"/>
            </a:pPr>
            <a:r>
              <a:rPr lang="en-US" sz="2000" b="1" dirty="0" smtClean="0">
                <a:solidFill>
                  <a:schemeClr val="accent6">
                    <a:lumMod val="75000"/>
                  </a:schemeClr>
                </a:solidFill>
              </a:rPr>
              <a:t>Requirements Validation</a:t>
            </a:r>
          </a:p>
          <a:p>
            <a:pPr lvl="2" algn="just">
              <a:buClr>
                <a:srgbClr val="15D570"/>
              </a:buClr>
              <a:buSzPct val="75000"/>
              <a:buFont typeface="Wingdings" pitchFamily="2" charset="2"/>
              <a:buChar char="q"/>
            </a:pPr>
            <a:r>
              <a:rPr lang="en-US" sz="2000" b="1" dirty="0" smtClean="0">
                <a:solidFill>
                  <a:schemeClr val="accent6">
                    <a:lumMod val="75000"/>
                  </a:schemeClr>
                </a:solidFill>
              </a:rPr>
              <a:t>Requirements Management</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1905000"/>
          </a:xfrm>
          <a:prstGeom prst="rect">
            <a:avLst/>
          </a:prstGeom>
          <a:solidFill>
            <a:schemeClr val="bg1">
              <a:lumMod val="85000"/>
            </a:schemeClr>
          </a:solidFill>
          <a:ln>
            <a:solidFill>
              <a:srgbClr val="15D57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534400" cy="714500"/>
          </a:xfrm>
        </p:spPr>
        <p:txBody>
          <a:bodyPr>
            <a:normAutofit/>
          </a:bodyPr>
          <a:lstStyle/>
          <a:p>
            <a:pPr algn="ctr"/>
            <a:r>
              <a:rPr lang="en-US" sz="3200" dirty="0" smtClean="0">
                <a:solidFill>
                  <a:schemeClr val="tx1"/>
                </a:solidFill>
                <a:latin typeface="Tahoma" pitchFamily="34" charset="0"/>
                <a:ea typeface="Tahoma" pitchFamily="34" charset="0"/>
                <a:cs typeface="Tahoma" pitchFamily="34" charset="0"/>
              </a:rPr>
              <a:t>RE Specifics in Web Engineering</a:t>
            </a:r>
            <a:endParaRPr lang="en-US" sz="3200" dirty="0">
              <a:solidFill>
                <a:schemeClr val="tx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343400"/>
          </a:xfrm>
        </p:spPr>
        <p:txBody>
          <a:bodyPr>
            <a:normAutofit lnSpcReduction="10000"/>
          </a:bodyPr>
          <a:lstStyle/>
          <a:p>
            <a:pPr algn="just">
              <a:buClr>
                <a:srgbClr val="15D570"/>
              </a:buClr>
              <a:buSzPct val="75000"/>
              <a:buFont typeface="Wingdings" pitchFamily="2" charset="2"/>
              <a:buChar char="q"/>
            </a:pPr>
            <a:r>
              <a:rPr lang="en-US" sz="2400" b="1" dirty="0" smtClean="0">
                <a:solidFill>
                  <a:schemeClr val="tx1">
                    <a:lumMod val="85000"/>
                    <a:lumOff val="15000"/>
                  </a:schemeClr>
                </a:solidFill>
              </a:rPr>
              <a:t>How does RE for Web engineering differ from RE for conventional software systems?</a:t>
            </a:r>
          </a:p>
          <a:p>
            <a:pPr lvl="1" algn="just">
              <a:buClr>
                <a:srgbClr val="15D570"/>
              </a:buClr>
              <a:buSzPct val="75000"/>
              <a:buFont typeface="Wingdings" pitchFamily="2" charset="2"/>
              <a:buChar char="q"/>
            </a:pPr>
            <a:r>
              <a:rPr lang="en-US" sz="2000" b="1" dirty="0" smtClean="0">
                <a:solidFill>
                  <a:srgbClr val="00B0F0"/>
                </a:solidFill>
              </a:rPr>
              <a:t>Multidisciplinary</a:t>
            </a:r>
          </a:p>
          <a:p>
            <a:pPr lvl="1" algn="just">
              <a:buClr>
                <a:srgbClr val="15D570"/>
              </a:buClr>
              <a:buSzPct val="75000"/>
              <a:buFont typeface="Wingdings" pitchFamily="2" charset="2"/>
              <a:buChar char="q"/>
            </a:pPr>
            <a:r>
              <a:rPr lang="en-US" sz="2000" b="1" dirty="0" smtClean="0">
                <a:solidFill>
                  <a:srgbClr val="00B0F0"/>
                </a:solidFill>
              </a:rPr>
              <a:t>Unavailability of Stakeholders</a:t>
            </a:r>
          </a:p>
          <a:p>
            <a:pPr lvl="1" algn="just">
              <a:buClr>
                <a:srgbClr val="15D570"/>
              </a:buClr>
              <a:buSzPct val="75000"/>
              <a:buFont typeface="Wingdings" pitchFamily="2" charset="2"/>
              <a:buChar char="q"/>
            </a:pPr>
            <a:r>
              <a:rPr lang="en-US" sz="2000" b="1" dirty="0" smtClean="0">
                <a:solidFill>
                  <a:srgbClr val="00B0F0"/>
                </a:solidFill>
              </a:rPr>
              <a:t>Volatility of Requirements and Constraints</a:t>
            </a:r>
          </a:p>
          <a:p>
            <a:pPr lvl="1" algn="just">
              <a:buClr>
                <a:srgbClr val="15D570"/>
              </a:buClr>
              <a:buSzPct val="75000"/>
              <a:buFont typeface="Wingdings" pitchFamily="2" charset="2"/>
              <a:buChar char="q"/>
            </a:pPr>
            <a:r>
              <a:rPr lang="en-US" sz="2000" b="1" dirty="0" smtClean="0">
                <a:solidFill>
                  <a:srgbClr val="00B0F0"/>
                </a:solidFill>
              </a:rPr>
              <a:t>Unpredictable Operational Environment</a:t>
            </a:r>
          </a:p>
          <a:p>
            <a:pPr lvl="1" algn="just">
              <a:buClr>
                <a:srgbClr val="15D570"/>
              </a:buClr>
              <a:buSzPct val="75000"/>
              <a:buFont typeface="Wingdings" pitchFamily="2" charset="2"/>
              <a:buChar char="q"/>
            </a:pPr>
            <a:r>
              <a:rPr lang="en-US" sz="2000" b="1" dirty="0" smtClean="0">
                <a:solidFill>
                  <a:srgbClr val="00B0F0"/>
                </a:solidFill>
              </a:rPr>
              <a:t>Impact of Legacy Systems</a:t>
            </a:r>
          </a:p>
          <a:p>
            <a:pPr lvl="1" algn="just">
              <a:buClr>
                <a:srgbClr val="15D570"/>
              </a:buClr>
              <a:buSzPct val="75000"/>
              <a:buFont typeface="Wingdings" pitchFamily="2" charset="2"/>
              <a:buChar char="q"/>
            </a:pPr>
            <a:r>
              <a:rPr lang="en-US" sz="2000" b="1" dirty="0" smtClean="0">
                <a:solidFill>
                  <a:srgbClr val="00B0F0"/>
                </a:solidFill>
              </a:rPr>
              <a:t>Significance of Quality Aspects</a:t>
            </a:r>
          </a:p>
          <a:p>
            <a:pPr lvl="1" algn="just">
              <a:buClr>
                <a:srgbClr val="15D570"/>
              </a:buClr>
              <a:buSzPct val="75000"/>
              <a:buFont typeface="Wingdings" pitchFamily="2" charset="2"/>
              <a:buChar char="q"/>
            </a:pPr>
            <a:r>
              <a:rPr lang="en-US" sz="2000" b="1" dirty="0" smtClean="0">
                <a:solidFill>
                  <a:srgbClr val="00B0F0"/>
                </a:solidFill>
              </a:rPr>
              <a:t>Quality of the User Interface</a:t>
            </a:r>
          </a:p>
          <a:p>
            <a:pPr lvl="1" algn="just">
              <a:buClr>
                <a:srgbClr val="15D570"/>
              </a:buClr>
              <a:buSzPct val="75000"/>
              <a:buFont typeface="Wingdings" pitchFamily="2" charset="2"/>
              <a:buChar char="q"/>
            </a:pPr>
            <a:r>
              <a:rPr lang="en-US" sz="2000" b="1" dirty="0" smtClean="0">
                <a:solidFill>
                  <a:srgbClr val="00B0F0"/>
                </a:solidFill>
              </a:rPr>
              <a:t>Quality of Content</a:t>
            </a:r>
          </a:p>
          <a:p>
            <a:pPr lvl="1" algn="just">
              <a:buClr>
                <a:srgbClr val="15D570"/>
              </a:buClr>
              <a:buSzPct val="75000"/>
              <a:buFont typeface="Wingdings" pitchFamily="2" charset="2"/>
              <a:buChar char="q"/>
            </a:pPr>
            <a:r>
              <a:rPr lang="en-US" sz="2000" b="1" dirty="0" smtClean="0">
                <a:solidFill>
                  <a:srgbClr val="00B0F0"/>
                </a:solidFill>
              </a:rPr>
              <a:t>Developer Inexperience</a:t>
            </a:r>
          </a:p>
          <a:p>
            <a:pPr lvl="1" algn="just">
              <a:buClr>
                <a:srgbClr val="15D570"/>
              </a:buClr>
              <a:buSzPct val="75000"/>
              <a:buFont typeface="Wingdings" pitchFamily="2" charset="2"/>
              <a:buChar char="q"/>
            </a:pPr>
            <a:r>
              <a:rPr lang="en-US" sz="2000" b="1" dirty="0" smtClean="0">
                <a:solidFill>
                  <a:srgbClr val="00B0F0"/>
                </a:solidFill>
              </a:rPr>
              <a:t>Firm Delivery Dates</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495800"/>
          </a:xfrm>
        </p:spPr>
        <p:txBody>
          <a:bodyPr>
            <a:normAutofit/>
          </a:bodyPr>
          <a:lstStyle/>
          <a:p>
            <a:pPr algn="just">
              <a:buClr>
                <a:srgbClr val="15D570"/>
              </a:buClr>
              <a:buSzPct val="75000"/>
              <a:buFont typeface="Wingdings" pitchFamily="2" charset="2"/>
              <a:buChar char="q"/>
            </a:pPr>
            <a:r>
              <a:rPr lang="en-US" sz="2400" b="1" dirty="0" smtClean="0">
                <a:solidFill>
                  <a:srgbClr val="00B0F0"/>
                </a:solidFill>
              </a:rPr>
              <a:t>Multidisciplinary</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Development of Web applications requires the participation of experts from </a:t>
            </a:r>
            <a:r>
              <a:rPr lang="en-US" sz="2000" b="1" dirty="0" smtClean="0">
                <a:solidFill>
                  <a:srgbClr val="FF0000"/>
                </a:solidFill>
              </a:rPr>
              <a:t>different</a:t>
            </a:r>
            <a:r>
              <a:rPr lang="en-US" sz="2000" b="1" dirty="0" smtClean="0">
                <a:solidFill>
                  <a:schemeClr val="tx1">
                    <a:lumMod val="85000"/>
                    <a:lumOff val="15000"/>
                  </a:schemeClr>
                </a:solidFill>
              </a:rPr>
              <a:t> disciplines.</a:t>
            </a:r>
          </a:p>
          <a:p>
            <a:pPr lvl="2" algn="just">
              <a:buClr>
                <a:srgbClr val="15D570"/>
              </a:buClr>
              <a:buSzPct val="75000"/>
              <a:buFont typeface="Wingdings" pitchFamily="2" charset="2"/>
              <a:buChar char="q"/>
            </a:pPr>
            <a:r>
              <a:rPr lang="en-US" sz="1600" b="1" dirty="0" smtClean="0">
                <a:solidFill>
                  <a:schemeClr val="tx1">
                    <a:lumMod val="85000"/>
                    <a:lumOff val="15000"/>
                  </a:schemeClr>
                </a:solidFill>
              </a:rPr>
              <a:t>Multimedia experts, Content authors, Software architects, Usability experts, Database specialists, or Domain experts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a:t>
            </a:r>
            <a:r>
              <a:rPr lang="en-US" sz="2000" b="1" dirty="0" smtClean="0">
                <a:solidFill>
                  <a:srgbClr val="FF0000"/>
                </a:solidFill>
              </a:rPr>
              <a:t>heterogeneity</a:t>
            </a:r>
            <a:r>
              <a:rPr lang="en-US" sz="2000" b="1" dirty="0" smtClean="0">
                <a:solidFill>
                  <a:schemeClr val="tx1">
                    <a:lumMod val="85000"/>
                    <a:lumOff val="15000"/>
                  </a:schemeClr>
                </a:solidFill>
              </a:rPr>
              <a:t> and </a:t>
            </a:r>
            <a:r>
              <a:rPr lang="en-US" sz="2000" b="1" dirty="0" err="1" smtClean="0">
                <a:solidFill>
                  <a:srgbClr val="FF0000"/>
                </a:solidFill>
              </a:rPr>
              <a:t>multidisciplinarity</a:t>
            </a:r>
            <a:r>
              <a:rPr lang="en-US" sz="2000" b="1" dirty="0" smtClean="0">
                <a:solidFill>
                  <a:schemeClr val="tx1">
                    <a:lumMod val="85000"/>
                    <a:lumOff val="15000"/>
                  </a:schemeClr>
                </a:solidFill>
              </a:rPr>
              <a:t> of stakeholders make it challenging to achieve consensus when defining requirements.</a:t>
            </a:r>
          </a:p>
          <a:p>
            <a:pPr algn="just">
              <a:buClr>
                <a:srgbClr val="15D570"/>
              </a:buClr>
              <a:buSzPct val="75000"/>
              <a:buFont typeface="Wingdings" pitchFamily="2" charset="2"/>
              <a:buChar char="q"/>
            </a:pPr>
            <a:r>
              <a:rPr lang="en-US" sz="2400" b="1" dirty="0" smtClean="0">
                <a:solidFill>
                  <a:srgbClr val="00B0F0"/>
                </a:solidFill>
              </a:rPr>
              <a:t>Unavailability of Stakeholders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Many stakeholders, such as potential Web users, are still unknown during RE activities.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Project management needs to find suitable representatives that can provide realistic requirements. </a:t>
            </a:r>
          </a:p>
          <a:p>
            <a:pPr lvl="2" algn="just">
              <a:buClr>
                <a:srgbClr val="15D570"/>
              </a:buClr>
              <a:buSzPct val="75000"/>
              <a:buFont typeface="Wingdings" pitchFamily="2" charset="2"/>
              <a:buChar char="q"/>
            </a:pPr>
            <a:r>
              <a:rPr lang="en-US" sz="1600" b="1" dirty="0" smtClean="0">
                <a:solidFill>
                  <a:schemeClr val="accent6">
                    <a:lumMod val="75000"/>
                  </a:schemeClr>
                </a:solidFill>
              </a:rPr>
              <a:t>In Web projects and finding a reasonable set of representatives is hard</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648200"/>
          </a:xfrm>
        </p:spPr>
        <p:txBody>
          <a:bodyPr>
            <a:normAutofit lnSpcReduction="10000"/>
          </a:bodyPr>
          <a:lstStyle/>
          <a:p>
            <a:pPr algn="just">
              <a:buClr>
                <a:srgbClr val="15D570"/>
              </a:buClr>
              <a:buSzPct val="75000"/>
              <a:buFont typeface="Wingdings" pitchFamily="2" charset="2"/>
              <a:buChar char="q"/>
            </a:pPr>
            <a:r>
              <a:rPr lang="en-US" sz="2400" b="1" dirty="0" smtClean="0">
                <a:solidFill>
                  <a:srgbClr val="00B0F0"/>
                </a:solidFill>
              </a:rPr>
              <a:t>Volatility of Requirements and Constraints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Requirements and constraints are often easier to define for conventional software systems than for Web applications.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Web applications and their environments are highly dynamic and requirements and constraints are typically harder to stabilize.</a:t>
            </a:r>
          </a:p>
          <a:p>
            <a:pPr lvl="2" algn="just">
              <a:buClr>
                <a:srgbClr val="15D570"/>
              </a:buClr>
              <a:buSzPct val="75000"/>
              <a:buFont typeface="Wingdings" pitchFamily="2" charset="2"/>
              <a:buChar char="q"/>
            </a:pPr>
            <a:r>
              <a:rPr lang="en-US" sz="1800" b="1" dirty="0" smtClean="0">
                <a:solidFill>
                  <a:schemeClr val="accent6">
                    <a:lumMod val="75000"/>
                  </a:schemeClr>
                </a:solidFill>
              </a:rPr>
              <a:t>For example, Technology innovations such as the introduction of new development platforms and standards, or new devices for end users.</a:t>
            </a:r>
          </a:p>
          <a:p>
            <a:pPr algn="just">
              <a:buClr>
                <a:srgbClr val="15D570"/>
              </a:buClr>
              <a:buSzPct val="75000"/>
              <a:buFont typeface="Wingdings" pitchFamily="2" charset="2"/>
              <a:buChar char="q"/>
            </a:pPr>
            <a:r>
              <a:rPr lang="en-US" sz="2400" b="1" dirty="0" smtClean="0">
                <a:solidFill>
                  <a:srgbClr val="00B0F0"/>
                </a:solidFill>
              </a:rPr>
              <a:t>Unpredictable Operational Environment</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operational environment of a Web application is also highly dynamic and hard to predict.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Developers find it hard or impossible to control important factors that are decisive for the </a:t>
            </a:r>
            <a:r>
              <a:rPr lang="en-US" sz="2000" b="1" dirty="0" smtClean="0">
                <a:solidFill>
                  <a:srgbClr val="FF0000"/>
                </a:solidFill>
              </a:rPr>
              <a:t>user perceived </a:t>
            </a:r>
            <a:r>
              <a:rPr lang="en-US" sz="2000" b="1" dirty="0" smtClean="0">
                <a:solidFill>
                  <a:schemeClr val="tx1">
                    <a:lumMod val="85000"/>
                    <a:lumOff val="15000"/>
                  </a:schemeClr>
                </a:solidFill>
              </a:rPr>
              <a:t>quality of a Web application.</a:t>
            </a:r>
          </a:p>
          <a:p>
            <a:pPr lvl="2" algn="just">
              <a:buClr>
                <a:srgbClr val="15D570"/>
              </a:buClr>
              <a:buSzPct val="75000"/>
              <a:buFont typeface="Wingdings" pitchFamily="2" charset="2"/>
              <a:buChar char="q"/>
            </a:pPr>
            <a:r>
              <a:rPr lang="en-US" sz="1800" b="1" dirty="0" smtClean="0">
                <a:solidFill>
                  <a:schemeClr val="accent6">
                    <a:lumMod val="75000"/>
                  </a:schemeClr>
                </a:solidFill>
              </a:rPr>
              <a:t>For example, changing bandwidths affect the response time of </a:t>
            </a:r>
            <a:r>
              <a:rPr lang="en-US" sz="1800" b="1" dirty="0" smtClean="0">
                <a:solidFill>
                  <a:schemeClr val="accent6">
                    <a:lumMod val="75000"/>
                  </a:schemeClr>
                </a:solidFill>
              </a:rPr>
              <a:t>web applications </a:t>
            </a:r>
            <a:r>
              <a:rPr lang="en-US" sz="1800" b="1" dirty="0" smtClean="0">
                <a:solidFill>
                  <a:schemeClr val="accent6">
                    <a:lumMod val="75000"/>
                  </a:schemeClr>
                </a:solidFill>
              </a:rPr>
              <a:t>but are outside the sphere of the development team.</a:t>
            </a:r>
          </a:p>
          <a:p>
            <a:pPr lvl="2" algn="just">
              <a:buClr>
                <a:srgbClr val="15D570"/>
              </a:buClr>
              <a:buSzPct val="75000"/>
              <a:buFont typeface="Wingdings" pitchFamily="2" charset="2"/>
              <a:buChar char="q"/>
            </a:pPr>
            <a:endParaRPr lang="en-US" sz="1600" b="1" dirty="0" smtClean="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648200"/>
          </a:xfrm>
        </p:spPr>
        <p:txBody>
          <a:bodyPr>
            <a:normAutofit fontScale="92500" lnSpcReduction="20000"/>
          </a:bodyPr>
          <a:lstStyle/>
          <a:p>
            <a:pPr algn="just">
              <a:buClr>
                <a:srgbClr val="15D570"/>
              </a:buClr>
              <a:buSzPct val="75000"/>
              <a:buFont typeface="Wingdings" pitchFamily="2" charset="2"/>
              <a:buChar char="q"/>
            </a:pPr>
            <a:r>
              <a:rPr lang="en-US" sz="2800" b="1" dirty="0" smtClean="0">
                <a:solidFill>
                  <a:srgbClr val="00B0F0"/>
                </a:solidFill>
              </a:rPr>
              <a:t>Impact of Legacy Systems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development of Web applications is characterized by the integration of existing software components such as commercial off-the-shelf products or open source software.</a:t>
            </a:r>
            <a:endParaRPr lang="en-US" sz="2600" b="1" dirty="0" smtClean="0">
              <a:solidFill>
                <a:schemeClr val="tx1">
                  <a:lumMod val="85000"/>
                  <a:lumOff val="15000"/>
                </a:schemeClr>
              </a:solidFill>
            </a:endParaRP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Web developers frequently face the challenge to integrate legacy systems.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Components that need to be integrated strongly influence the requirements and architectural style of the future system.</a:t>
            </a:r>
            <a:endParaRPr lang="en-US" sz="66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1900" b="1" dirty="0" smtClean="0">
                <a:solidFill>
                  <a:schemeClr val="accent6">
                    <a:lumMod val="75000"/>
                  </a:schemeClr>
                </a:solidFill>
              </a:rPr>
              <a:t>For example, when making existing IT systems of a company accessible through the Web. Developers are often asked to use existing components for economic reasons.</a:t>
            </a:r>
          </a:p>
          <a:p>
            <a:pPr algn="just">
              <a:buClr>
                <a:srgbClr val="15D570"/>
              </a:buClr>
              <a:buSzPct val="75000"/>
              <a:buFont typeface="Wingdings" pitchFamily="2" charset="2"/>
              <a:buChar char="q"/>
            </a:pPr>
            <a:r>
              <a:rPr lang="en-US" sz="2800" b="1" dirty="0" smtClean="0">
                <a:solidFill>
                  <a:srgbClr val="00B0F0"/>
                </a:solidFill>
              </a:rPr>
              <a:t>Significance of Quality Aspects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Quality aspects for a web application include performance of the application, security  or maintainability etc.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Developers have to deal with the problem that an exact specification of quality requirements is often hard </a:t>
            </a:r>
            <a:r>
              <a:rPr lang="en-US" sz="2000" b="1" dirty="0" smtClean="0">
                <a:solidFill>
                  <a:schemeClr val="tx1">
                    <a:lumMod val="85000"/>
                    <a:lumOff val="15000"/>
                  </a:schemeClr>
                </a:solidFill>
              </a:rPr>
              <a:t>before </a:t>
            </a:r>
            <a:r>
              <a:rPr lang="en-US" sz="2000" b="1" dirty="0" smtClean="0">
                <a:solidFill>
                  <a:schemeClr val="tx1">
                    <a:lumMod val="85000"/>
                    <a:lumOff val="15000"/>
                  </a:schemeClr>
                </a:solidFill>
              </a:rPr>
              <a:t>the actual system is built.</a:t>
            </a:r>
            <a:endParaRPr lang="en-US" sz="66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1900" b="1" dirty="0" smtClean="0">
                <a:solidFill>
                  <a:schemeClr val="accent6">
                    <a:lumMod val="75000"/>
                  </a:schemeClr>
                </a:solidFill>
              </a:rPr>
              <a:t>For example, the response time of a Web application depends on many factors that are outside the control of the development team.</a:t>
            </a:r>
          </a:p>
          <a:p>
            <a:pPr lvl="2" algn="just">
              <a:buClr>
                <a:srgbClr val="15D570"/>
              </a:buClr>
              <a:buSzPct val="75000"/>
              <a:buFont typeface="Wingdings" pitchFamily="2" charset="2"/>
              <a:buChar char="q"/>
            </a:pPr>
            <a:endParaRPr lang="en-US" sz="1600" b="1" dirty="0" smtClean="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648200"/>
          </a:xfrm>
        </p:spPr>
        <p:txBody>
          <a:bodyPr>
            <a:normAutofit fontScale="92500" lnSpcReduction="10000"/>
          </a:bodyPr>
          <a:lstStyle/>
          <a:p>
            <a:pPr algn="just">
              <a:buClr>
                <a:srgbClr val="15D570"/>
              </a:buClr>
              <a:buSzPct val="75000"/>
              <a:buFont typeface="Wingdings" pitchFamily="2" charset="2"/>
              <a:buChar char="q"/>
            </a:pPr>
            <a:r>
              <a:rPr lang="en-US" sz="2800" b="1" dirty="0" smtClean="0">
                <a:solidFill>
                  <a:srgbClr val="00B0F0"/>
                </a:solidFill>
              </a:rPr>
              <a:t>Quality of the User Interface</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quality of the user interface is another success-critical aspect of Web applications.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IKIWISI (I Know It When I See It)</a:t>
            </a:r>
            <a:endParaRPr lang="en-US" sz="96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1900" b="1" dirty="0" smtClean="0">
                <a:solidFill>
                  <a:schemeClr val="accent6">
                    <a:lumMod val="75000"/>
                  </a:schemeClr>
                </a:solidFill>
              </a:rPr>
              <a:t>For example, users will not be able to understand and evaluate a Web application by just looking at abstract models and specifications; rather they need to experiment with it.</a:t>
            </a:r>
            <a:endParaRPr lang="en-US" sz="6600" b="1" dirty="0" smtClean="0">
              <a:solidFill>
                <a:schemeClr val="accent6">
                  <a:lumMod val="75000"/>
                </a:schemeClr>
              </a:solidFill>
            </a:endParaRPr>
          </a:p>
          <a:p>
            <a:pPr algn="just">
              <a:buClr>
                <a:srgbClr val="15D570"/>
              </a:buClr>
              <a:buSzPct val="75000"/>
              <a:buFont typeface="Wingdings" pitchFamily="2" charset="2"/>
              <a:buChar char="q"/>
            </a:pPr>
            <a:r>
              <a:rPr lang="en-US" sz="2800" b="1" dirty="0" smtClean="0">
                <a:solidFill>
                  <a:srgbClr val="00B0F0"/>
                </a:solidFill>
              </a:rPr>
              <a:t>Quality of Content</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Many traditional RE methods neglect Web content, though it is an extremely important aspect of Web applications.</a:t>
            </a:r>
            <a:endParaRPr lang="en-US" sz="6600" b="1" dirty="0" smtClean="0">
              <a:solidFill>
                <a:schemeClr val="tx1">
                  <a:lumMod val="85000"/>
                  <a:lumOff val="15000"/>
                </a:schemeClr>
              </a:solidFill>
            </a:endParaRP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Developers have to consider the content, particularly its creation and maintenance.</a:t>
            </a:r>
            <a:endParaRPr lang="en-US" sz="9600" b="1" dirty="0" smtClean="0">
              <a:solidFill>
                <a:schemeClr val="tx1">
                  <a:lumMod val="85000"/>
                  <a:lumOff val="15000"/>
                </a:schemeClr>
              </a:solidFill>
            </a:endParaRPr>
          </a:p>
          <a:p>
            <a:pPr lvl="2" algn="just">
              <a:buClr>
                <a:srgbClr val="15D570"/>
              </a:buClr>
              <a:buSzPct val="75000"/>
              <a:buFont typeface="Wingdings" pitchFamily="2" charset="2"/>
              <a:buChar char="q"/>
            </a:pPr>
            <a:r>
              <a:rPr lang="en-US" sz="1900" b="1" dirty="0" smtClean="0">
                <a:solidFill>
                  <a:schemeClr val="accent6">
                    <a:lumMod val="75000"/>
                  </a:schemeClr>
                </a:solidFill>
              </a:rPr>
              <a:t>Important quality characteristics include accuracy, objectivity, credibility, relevance, actuality, completeness, or clarity.</a:t>
            </a:r>
            <a:endParaRPr lang="en-US" sz="6600" b="1" dirty="0" smtClean="0">
              <a:solidFill>
                <a:schemeClr val="accent6">
                  <a:lumMod val="75000"/>
                </a:schemeClr>
              </a:solidFill>
            </a:endParaRPr>
          </a:p>
          <a:p>
            <a:pPr lvl="2" algn="just">
              <a:buClr>
                <a:srgbClr val="15D570"/>
              </a:buClr>
              <a:buSzPct val="75000"/>
              <a:buFont typeface="Wingdings" pitchFamily="2" charset="2"/>
              <a:buChar char="q"/>
            </a:pPr>
            <a:endParaRPr lang="en-US" sz="1600" b="1" dirty="0" smtClean="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533400"/>
          </a:xfrm>
        </p:spPr>
        <p:txBody>
          <a:bodyPr>
            <a:normAutofit/>
          </a:bodyPr>
          <a:lstStyle/>
          <a:p>
            <a:pPr algn="ctr"/>
            <a:r>
              <a:rPr lang="en-US" sz="2800" dirty="0" smtClean="0">
                <a:solidFill>
                  <a:schemeClr val="tx1"/>
                </a:solidFill>
                <a:latin typeface="Tahoma" pitchFamily="34" charset="0"/>
                <a:ea typeface="Tahoma" pitchFamily="34" charset="0"/>
                <a:cs typeface="Tahoma" pitchFamily="34" charset="0"/>
              </a:rPr>
              <a:t>RE Specifics in Web Engineering (Cont.)</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Content Placeholder 2"/>
          <p:cNvSpPr>
            <a:spLocks noGrp="1"/>
          </p:cNvSpPr>
          <p:nvPr>
            <p:ph idx="1"/>
          </p:nvPr>
        </p:nvSpPr>
        <p:spPr>
          <a:xfrm>
            <a:off x="381000" y="1371600"/>
            <a:ext cx="8458200" cy="4648200"/>
          </a:xfrm>
        </p:spPr>
        <p:txBody>
          <a:bodyPr>
            <a:normAutofit/>
          </a:bodyPr>
          <a:lstStyle/>
          <a:p>
            <a:pPr algn="just">
              <a:buClr>
                <a:srgbClr val="15D570"/>
              </a:buClr>
              <a:buSzPct val="75000"/>
              <a:buFont typeface="Wingdings" pitchFamily="2" charset="2"/>
              <a:buChar char="q"/>
            </a:pPr>
            <a:r>
              <a:rPr lang="en-US" sz="2800" b="1" dirty="0" smtClean="0">
                <a:solidFill>
                  <a:srgbClr val="00B0F0"/>
                </a:solidFill>
              </a:rPr>
              <a:t>Developer Inexperience</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Many of the underlying technologies in Web applications are still fairly new.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Inexperience with these technologies development tools, standards, languages, etc. can lead to wrong estimates when assessing the feasibility and cost of implementing requirements.</a:t>
            </a:r>
            <a:endParaRPr lang="en-US" sz="30700" b="1" dirty="0" smtClean="0">
              <a:solidFill>
                <a:schemeClr val="tx1">
                  <a:lumMod val="85000"/>
                  <a:lumOff val="15000"/>
                </a:schemeClr>
              </a:solidFill>
            </a:endParaRPr>
          </a:p>
          <a:p>
            <a:pPr algn="just">
              <a:buClr>
                <a:srgbClr val="15D570"/>
              </a:buClr>
              <a:buSzPct val="75000"/>
              <a:buFont typeface="Wingdings" pitchFamily="2" charset="2"/>
              <a:buChar char="q"/>
            </a:pPr>
            <a:r>
              <a:rPr lang="en-US" sz="2800" b="1" dirty="0" smtClean="0">
                <a:solidFill>
                  <a:srgbClr val="00B0F0"/>
                </a:solidFill>
              </a:rPr>
              <a:t>Firm Delivery Dates</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Web application are often bound to firm delivery dates because of the competitive pressure or urgency of making web application </a:t>
            </a:r>
            <a:r>
              <a:rPr lang="en-US" sz="2000" b="1" dirty="0" smtClean="0">
                <a:solidFill>
                  <a:schemeClr val="tx1">
                    <a:lumMod val="85000"/>
                    <a:lumOff val="15000"/>
                  </a:schemeClr>
                </a:solidFill>
              </a:rPr>
              <a:t>available to </a:t>
            </a:r>
            <a:r>
              <a:rPr lang="en-US" sz="2000" b="1" dirty="0" smtClean="0">
                <a:solidFill>
                  <a:schemeClr val="tx1">
                    <a:lumMod val="85000"/>
                    <a:lumOff val="15000"/>
                  </a:schemeClr>
                </a:solidFill>
              </a:rPr>
              <a:t>end users. </a:t>
            </a:r>
          </a:p>
          <a:p>
            <a:pPr lvl="1" algn="just">
              <a:buClr>
                <a:srgbClr val="15D570"/>
              </a:buClr>
              <a:buSzPct val="75000"/>
              <a:buFont typeface="Wingdings" pitchFamily="2" charset="2"/>
              <a:buChar char="q"/>
            </a:pPr>
            <a:r>
              <a:rPr lang="en-US" sz="2000" b="1" dirty="0" smtClean="0">
                <a:solidFill>
                  <a:schemeClr val="tx1">
                    <a:lumMod val="85000"/>
                    <a:lumOff val="15000"/>
                  </a:schemeClr>
                </a:solidFill>
              </a:rPr>
              <a:t>The negotiation and prioritization of requirements are particularly crucial under such circumstances.</a:t>
            </a:r>
            <a:endParaRPr lang="en-US" sz="9600" b="1" dirty="0" smtClean="0">
              <a:solidFill>
                <a:schemeClr val="accent6">
                  <a:lumMod val="75000"/>
                </a:schemeClr>
              </a:solidFill>
            </a:endParaRPr>
          </a:p>
          <a:p>
            <a:pPr lvl="2" algn="just">
              <a:buClr>
                <a:srgbClr val="15D570"/>
              </a:buClr>
              <a:buSzPct val="75000"/>
              <a:buFont typeface="Wingdings" pitchFamily="2" charset="2"/>
              <a:buChar char="q"/>
            </a:pPr>
            <a:endParaRPr lang="en-US" sz="1600" b="1" dirty="0" smtClean="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8345</TotalTime>
  <Words>1540</Words>
  <Application>Microsoft Office PowerPoint</Application>
  <PresentationFormat>On-screen Show (4:3)</PresentationFormat>
  <Paragraphs>178</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Lecture Outline</vt:lpstr>
      <vt:lpstr>RE Specifics in Web Engineering</vt:lpstr>
      <vt:lpstr>RE Specifics in Web Engineering</vt:lpstr>
      <vt:lpstr>RE Specifics in Web Engineering (Cont.)</vt:lpstr>
      <vt:lpstr>RE Specifics in Web Engineering (Cont.)</vt:lpstr>
      <vt:lpstr>RE Specifics in Web Engineering (Cont.)</vt:lpstr>
      <vt:lpstr>RE Specifics in Web Engineering (Cont.)</vt:lpstr>
      <vt:lpstr>RE Specifics in Web Engineering (Cont.)</vt:lpstr>
      <vt:lpstr>Principles for RE of Web Applications</vt:lpstr>
      <vt:lpstr>Principles for RE of Web Applications</vt:lpstr>
      <vt:lpstr>Principles for RE of Web Applications</vt:lpstr>
      <vt:lpstr>Principles for RE of Web Applications</vt:lpstr>
      <vt:lpstr>Principles for RE of Web Applications</vt:lpstr>
      <vt:lpstr>Principles for RE of Web Applications</vt:lpstr>
      <vt:lpstr>Principles for RE of Web Applications</vt:lpstr>
      <vt:lpstr>Adapting RE Methods to Web Application Development </vt:lpstr>
      <vt:lpstr>Adapting RE Methods to Web Application Development</vt:lpstr>
      <vt:lpstr>Principles for RE of Web Applications</vt:lpstr>
      <vt:lpstr>Principles for RE of Web Applications</vt:lpstr>
      <vt:lpstr>Principles for RE of Web Applications</vt:lpstr>
      <vt:lpstr>Principles for RE of Web Applications</vt:lpstr>
      <vt:lpstr>Principles for RE of Web Applications</vt:lpstr>
      <vt:lpstr>Principles for RE of Web Applications</vt:lpstr>
      <vt:lpstr>Principles for RE of Web Applications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TCP Presentation 1</dc:title>
  <dc:creator>Muhammad Murtaza</dc:creator>
  <dc:description>Team Sequoia</dc:description>
  <cp:lastModifiedBy>Naveed</cp:lastModifiedBy>
  <cp:revision>2093</cp:revision>
  <dcterms:created xsi:type="dcterms:W3CDTF">2006-08-16T00:00:00Z</dcterms:created>
  <dcterms:modified xsi:type="dcterms:W3CDTF">2016-10-25T07:21:47Z</dcterms:modified>
</cp:coreProperties>
</file>